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Lst>
  <p:sldSz cy="5143500" cx="9144000"/>
  <p:notesSz cx="6858000" cy="9144000"/>
  <p:embeddedFontLst>
    <p:embeddedFont>
      <p:font typeface="Roboto"/>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Tianwei Sh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slide" Target="slides/slide77.xml"/><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slide" Target="slides/slide79.xml"/><Relationship Id="rId41" Type="http://schemas.openxmlformats.org/officeDocument/2006/relationships/slide" Target="slides/slide34.xml"/><Relationship Id="rId85" Type="http://schemas.openxmlformats.org/officeDocument/2006/relationships/slide" Target="slides/slide78.xml"/><Relationship Id="rId44" Type="http://schemas.openxmlformats.org/officeDocument/2006/relationships/slide" Target="slides/slide37.xml"/><Relationship Id="rId88" Type="http://schemas.openxmlformats.org/officeDocument/2006/relationships/font" Target="fonts/Roboto-regular.fntdata"/><Relationship Id="rId43" Type="http://schemas.openxmlformats.org/officeDocument/2006/relationships/slide" Target="slides/slide36.xml"/><Relationship Id="rId87" Type="http://schemas.openxmlformats.org/officeDocument/2006/relationships/slide" Target="slides/slide80.xml"/><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Roboto-bold.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Roboto-boldItalic.fntdata"/><Relationship Id="rId90" Type="http://schemas.openxmlformats.org/officeDocument/2006/relationships/font" Target="fonts/Roboto-italic.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11-08T16:35:58.784">
    <p:pos x="6000" y="0"/>
    <p:text>Overall conclusions:
1. older systems were very domain specific and required a lot of manual rule tweaking.
2. neural networks still haven't caught up with NLG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avidGrangier/wikipedia-biography-datase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7c7bd59b2_1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47c7bd59b2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7c7bd59b2_1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47c7bd59b2_1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Provides NLG solutions for industries</a:t>
            </a:r>
            <a:endParaRPr/>
          </a:p>
          <a:p>
            <a:pPr indent="0" lvl="0" marL="0" rtl="0" algn="l">
              <a:lnSpc>
                <a:spcPct val="100000"/>
              </a:lnSpc>
              <a:spcBef>
                <a:spcPts val="0"/>
              </a:spcBef>
              <a:spcAft>
                <a:spcPts val="0"/>
              </a:spcAft>
              <a:buSzPts val="1100"/>
              <a:buNone/>
            </a:pPr>
            <a:r>
              <a:rPr lang="en"/>
              <a:t>The core architecture of their platform is the algorithms that we’ll cover today.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7c7bd59b2_1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47c7bd59b2_1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Those are some examples of NLG systems or applications. </a:t>
            </a:r>
            <a:endParaRPr/>
          </a:p>
          <a:p>
            <a:pPr indent="0" lvl="0" marL="0" rtl="0" algn="l">
              <a:lnSpc>
                <a:spcPct val="100000"/>
              </a:lnSpc>
              <a:spcBef>
                <a:spcPts val="0"/>
              </a:spcBef>
              <a:spcAft>
                <a:spcPts val="0"/>
              </a:spcAft>
              <a:buSzPts val="1100"/>
              <a:buNone/>
            </a:pPr>
            <a:r>
              <a:rPr lang="en"/>
              <a:t>Here’s a more explicit definition of it as a research problem.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“Adequate” and “fluent” are two main objective. Talk about it in detail later in evaluations part.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7c7bd59b2_1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47c7bd59b2_1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7c7bd59b2_1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47c7bd59b2_1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contains information about weather forecast and the text is a short forecast report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7c7bd59b2_1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47c7bd59b2_1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0" i="0" lang="en" sz="1100" u="none" cap="none" strike="noStrike">
                <a:solidFill>
                  <a:srgbClr val="000000"/>
                </a:solidFill>
                <a:latin typeface="Arial"/>
                <a:ea typeface="Arial"/>
                <a:cs typeface="Arial"/>
                <a:sym typeface="Arial"/>
              </a:rPr>
              <a:t>The data involves actions with the ball, such as kicking and passing</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rPr lang="en"/>
              <a:t>The first 2 datasets use relatively simple language and record structure. The datasets are small.</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7c7bd59b2_1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47c7bd59b2_1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rgbClr val="24292E"/>
                </a:solidFill>
                <a:highlight>
                  <a:schemeClr val="lt1"/>
                </a:highlight>
              </a:rPr>
              <a:t>the first paragraph (text), the infobox (structured data)</a:t>
            </a:r>
            <a:endParaRPr/>
          </a:p>
          <a:p>
            <a:pPr indent="0" lvl="0" marL="0" rtl="0" algn="l">
              <a:lnSpc>
                <a:spcPct val="100000"/>
              </a:lnSpc>
              <a:spcBef>
                <a:spcPts val="0"/>
              </a:spcBef>
              <a:spcAft>
                <a:spcPts val="0"/>
              </a:spcAft>
              <a:buClr>
                <a:schemeClr val="dk1"/>
              </a:buClr>
              <a:buSzPts val="1100"/>
              <a:buFont typeface="Arial"/>
              <a:buNone/>
            </a:pPr>
            <a:r>
              <a:rPr lang="en" sz="1200" u="sng">
                <a:solidFill>
                  <a:schemeClr val="hlink"/>
                </a:solidFill>
                <a:highlight>
                  <a:schemeClr val="lt1"/>
                </a:highlight>
                <a:hlinkClick r:id="rId2"/>
              </a:rPr>
              <a:t>https://github.com/DavidGrangier/wikipedia-biography-dataset</a:t>
            </a: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7c7bd59b2_1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47c7bd59b2_1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7c7bd59b2_1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47c7bd59b2_1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rPr>
              <a:t>articles summarizing NBA basketball games +  corresponding box- and line-score tables </a:t>
            </a:r>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rPr>
              <a:t>https://github.com/harvardnlp/boxscore-data</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7c7bd59b2_1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47c7bd59b2_1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7c7bd59b2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47c7bd59b2_1_17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7c7bd59b2_1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47c7bd59b2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47c7bd59b2_1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47c7bd59b2_1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‘Consensus’ pipeline architecture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7c7bd59b2_1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47c7bd59b2_1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It decides what information to communicate in the text and how this information should be organized.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7c7bd59b2_1_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47c7bd59b2_1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It decides how information is linguistically expressed in the generated text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7c7bd59b2_1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47c7bd59b2_1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The realizer generates an actual text based on the information selected by the text planning module and the linguistic choices made by the sentence planner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7c7bd59b2_1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47c7bd59b2_1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7c7bd59b2_1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47c7bd59b2_1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1st work in this field using neural method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7c7bd59b2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47c7bd59b2_1_2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47c7bd59b2_1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47c7bd59b2_1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model ﬁrst encodes each input record rj into a hidden state hj using a bidirectional LSTM. And then they use an aligner acts on the mj, which is the concatenation of each record and its hidden state. The aligner acts on m</a:t>
            </a:r>
            <a:r>
              <a:rPr baseline="-25000" lang="en"/>
              <a:t>j </a:t>
            </a:r>
            <a:r>
              <a:rPr lang="en"/>
              <a:t>to compute the selection decision zt at each decoding step t. The model then employs a LSTM decoder to generate the output.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Embedding: self-trained and pre-trained (word2vec)</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7c7bd59b2_1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47c7bd59b2_1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pre-selector ﬁrst assigns a probability pj of being selected to each record (1</a:t>
            </a:r>
            <a:r>
              <a:rPr baseline="30000" lang="en"/>
              <a:t>st</a:t>
            </a:r>
            <a:r>
              <a:rPr lang="en"/>
              <a:t> equation)</a:t>
            </a:r>
            <a:endParaRPr/>
          </a:p>
          <a:p>
            <a:pPr indent="0" lvl="0" marL="0" rtl="0" algn="l">
              <a:lnSpc>
                <a:spcPct val="100000"/>
              </a:lnSpc>
              <a:spcBef>
                <a:spcPts val="0"/>
              </a:spcBef>
              <a:spcAft>
                <a:spcPts val="0"/>
              </a:spcAft>
              <a:buSzPts val="1100"/>
              <a:buNone/>
            </a:pPr>
            <a:r>
              <a:rPr lang="en"/>
              <a:t>The standard aligner computes the alignment likelihood wtj over all the records at each time step t during decoding. (2</a:t>
            </a:r>
            <a:r>
              <a:rPr baseline="30000" lang="en"/>
              <a:t>nd</a:t>
            </a:r>
            <a:r>
              <a:rPr lang="en"/>
              <a:t>, 3</a:t>
            </a:r>
            <a:r>
              <a:rPr baseline="30000" lang="en"/>
              <a:t>rd</a:t>
            </a:r>
            <a:r>
              <a:rPr lang="en"/>
              <a:t> equations)</a:t>
            </a:r>
            <a:endParaRPr/>
          </a:p>
          <a:p>
            <a:pPr indent="0" lvl="0" marL="0" rtl="0" algn="l">
              <a:lnSpc>
                <a:spcPct val="100000"/>
              </a:lnSpc>
              <a:spcBef>
                <a:spcPts val="0"/>
              </a:spcBef>
              <a:spcAft>
                <a:spcPts val="0"/>
              </a:spcAft>
              <a:buSzPts val="1100"/>
              <a:buNone/>
            </a:pPr>
            <a:r>
              <a:rPr lang="en"/>
              <a:t>the reﬁner produces the ﬁnal selection decision by re-weighting the aligner weights wtj with the pre-selector probabilities pj (4</a:t>
            </a:r>
            <a:r>
              <a:rPr baseline="30000" lang="en"/>
              <a:t>th</a:t>
            </a:r>
            <a:r>
              <a:rPr lang="en"/>
              <a:t>, 5</a:t>
            </a:r>
            <a:r>
              <a:rPr baseline="30000" lang="en"/>
              <a:t>th</a:t>
            </a:r>
            <a:r>
              <a:rPr lang="en"/>
              <a:t> equations)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47c7bd59b2_1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47c7bd59b2_1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loss function is the negative loglikelihood of the ground-truth description plus 2 regularization term.   </a:t>
            </a:r>
            <a:endParaRPr/>
          </a:p>
          <a:p>
            <a:pPr indent="0" lvl="0" marL="0" marR="0" rtl="0" algn="l">
              <a:lnSpc>
                <a:spcPct val="100000"/>
              </a:lnSpc>
              <a:spcBef>
                <a:spcPts val="0"/>
              </a:spcBef>
              <a:spcAft>
                <a:spcPts val="0"/>
              </a:spcAft>
              <a:buClr>
                <a:srgbClr val="000000"/>
              </a:buClr>
              <a:buSzPts val="1100"/>
              <a:buFont typeface="Arial"/>
              <a:buNone/>
            </a:pPr>
            <a:r>
              <a:rPr lang="en"/>
              <a:t>pj expresses the extent to which the j-th record should be selected. The summation of P can then be regarded as a real-valued approximation to the total number of pre-selected records (denoted as γ),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7c7bd59b2_1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47c7bd59b2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Text generation: generating texts from language model, which doesn’t depend on explicit input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Text-to-text:  take existing texts as their input, and automatically produce a new, coherent text as output.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Data-to-text:  automatically generate text from non-linguistic data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7c7bd59b2_1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47c7bd59b2_1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picture shows an example result of this model. The bottom is record set. The output description is in the red box. and record word alignment heat map. As shown, the model learns to align records with their corresponding words.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7c7bd59b2_1_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47c7bd59b2_1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They report the performance of content selection (F-1) and surface realization(BLEU) </a:t>
            </a:r>
            <a:endParaRPr/>
          </a:p>
          <a:p>
            <a:pPr indent="0" lvl="0" marL="0" rtl="0" algn="l">
              <a:lnSpc>
                <a:spcPct val="100000"/>
              </a:lnSpc>
              <a:spcBef>
                <a:spcPts val="0"/>
              </a:spcBef>
              <a:spcAft>
                <a:spcPts val="0"/>
              </a:spcAft>
              <a:buSzPts val="1100"/>
              <a:buNone/>
            </a:pPr>
            <a:r>
              <a:rPr lang="en"/>
              <a:t>The dataset contains gold alignment.</a:t>
            </a:r>
            <a:endParaRPr/>
          </a:p>
          <a:p>
            <a:pPr indent="0" lvl="0" marL="0" rtl="0" algn="l">
              <a:lnSpc>
                <a:spcPct val="100000"/>
              </a:lnSpc>
              <a:spcBef>
                <a:spcPts val="0"/>
              </a:spcBef>
              <a:spcAft>
                <a:spcPts val="0"/>
              </a:spcAft>
              <a:buSzPts val="1100"/>
              <a:buNone/>
            </a:pPr>
            <a:r>
              <a:rPr lang="en"/>
              <a:t>We deﬁne the set of selected records as consisting of the record with the largest selection weight αti computed by our aligner at each decoding step 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Using seq2seq model shows very promising improvement, especially in surface realization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47c7bd59b2_1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47c7bd59b2_1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Generally, the evaluation for NLG systems combines both human rating and automatic metrics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7c7bd59b2_1_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47c7bd59b2_1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50">
                <a:solidFill>
                  <a:srgbClr val="222222"/>
                </a:solidFill>
                <a:highlight>
                  <a:srgbClr val="FFFFFF"/>
                </a:highlight>
              </a:rPr>
              <a:t>in real life, sentences can be translated in many different ways, sometimes with no overlap.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7c7bd59b2_1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47c7bd59b2_1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47c7bd59b2_1_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47c7bd59b2_1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Automatic corpus-based evaluations are appealing in NLG, as in other areas of  NLP, because they are relatively cheap and quick to do if a corpus is available, do not require support from domain experts, and are repeatable. </a:t>
            </a:r>
            <a:endParaRPr/>
          </a:p>
          <a:p>
            <a:pPr indent="0" lvl="0" marL="0" rtl="0" algn="l">
              <a:lnSpc>
                <a:spcPct val="100000"/>
              </a:lnSpc>
              <a:spcBef>
                <a:spcPts val="0"/>
              </a:spcBef>
              <a:spcAft>
                <a:spcPts val="0"/>
              </a:spcAft>
              <a:buSzPts val="1100"/>
              <a:buNone/>
            </a:pPr>
            <a:r>
              <a:rPr lang="en"/>
              <a:t>But they have some intrinsic problem as well.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47c7bd59b2_1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47c7bd59b2_1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order to determine how well the automatic metrics predicted the results of human judgments in the domain of NLG</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7c7bd59b2_1_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47c7bd59b2_1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this experiment,  we care more about the correlation between different evaluation rather than the absolute performances of each algorithm. So I’ll not talk about the detail of the algorithms.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7c7bd59b2_1_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47c7bd59b2_1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Subsets: systems which are in the same subset do not have statistically signiﬁcant differences in their mean ratings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47c7bd59b2_1_3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47c7bd59b2_1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They tested ﬁve automatic corpus-based metrics: two variants of the BLEU metric used in machine translation; two variants of the ROUGE metric used in document summarization; and a simple sting-edit distance metric (as a baseline).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table shows the average scores each metric assigned to each system for the texts used in previous experiment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Cla. = human rating Clarity’</a:t>
            </a:r>
            <a:endParaRPr/>
          </a:p>
          <a:p>
            <a:pPr indent="0" lvl="0" marL="0" rtl="0" algn="l">
              <a:lnSpc>
                <a:spcPct val="100000"/>
              </a:lnSpc>
              <a:spcBef>
                <a:spcPts val="0"/>
              </a:spcBef>
              <a:spcAft>
                <a:spcPts val="0"/>
              </a:spcAft>
              <a:buSzPts val="1100"/>
              <a:buNone/>
            </a:pPr>
            <a:r>
              <a:rPr lang="en"/>
              <a:t>Acc. = human rating Accuracy</a:t>
            </a:r>
            <a:endParaRPr/>
          </a:p>
          <a:p>
            <a:pPr indent="0" lvl="0" marL="0" rtl="0" algn="l">
              <a:lnSpc>
                <a:spcPct val="100000"/>
              </a:lnSpc>
              <a:spcBef>
                <a:spcPts val="0"/>
              </a:spcBef>
              <a:spcAft>
                <a:spcPts val="0"/>
              </a:spcAft>
              <a:buSzPts val="1100"/>
              <a:buNone/>
            </a:pPr>
            <a:r>
              <a:rPr lang="en"/>
              <a:t>(ranking)</a:t>
            </a:r>
            <a:endParaRPr/>
          </a:p>
          <a:p>
            <a:pPr indent="0" lvl="0" marL="0" marR="0" rtl="0" algn="l">
              <a:lnSpc>
                <a:spcPct val="100000"/>
              </a:lnSpc>
              <a:spcBef>
                <a:spcPts val="0"/>
              </a:spcBef>
              <a:spcAft>
                <a:spcPts val="0"/>
              </a:spcAft>
              <a:buClr>
                <a:srgbClr val="000000"/>
              </a:buClr>
              <a:buSzPts val="1100"/>
              <a:buFont typeface="Arial"/>
              <a:buNone/>
            </a:pPr>
            <a:r>
              <a:rPr lang="en"/>
              <a:t>The rankings assigned by NIST-5 and BLEU-4 are identical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7c7bd59b2_1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47c7bd59b2_1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200">
                <a:solidFill>
                  <a:schemeClr val="dk1"/>
                </a:solidFill>
              </a:rPr>
              <a:t>The term ‘Natural Language Generation’ is used to refer to systems that generate text from non-linguistic data.</a:t>
            </a:r>
            <a:endParaRPr b="1" sz="1200">
              <a:solidFill>
                <a:schemeClr val="dk1"/>
              </a:solidFill>
            </a:endParaRPr>
          </a:p>
          <a:p>
            <a:pPr indent="0" lvl="0" marL="0" rtl="0" algn="l">
              <a:lnSpc>
                <a:spcPct val="115000"/>
              </a:lnSpc>
              <a:spcBef>
                <a:spcPts val="0"/>
              </a:spcBef>
              <a:spcAft>
                <a:spcPts val="0"/>
              </a:spcAft>
              <a:buSzPts val="1100"/>
              <a:buNone/>
            </a:pPr>
            <a:r>
              <a:t/>
            </a:r>
            <a:endParaRPr b="1" sz="1200">
              <a:solidFill>
                <a:schemeClr val="dk1"/>
              </a:solidFill>
            </a:endParaRPr>
          </a:p>
          <a:p>
            <a:pPr indent="0" lvl="0" marL="0" rtl="0" algn="l">
              <a:lnSpc>
                <a:spcPct val="115000"/>
              </a:lnSpc>
              <a:spcBef>
                <a:spcPts val="0"/>
              </a:spcBef>
              <a:spcAft>
                <a:spcPts val="0"/>
              </a:spcAft>
              <a:buSzPts val="1100"/>
              <a:buNone/>
            </a:pPr>
            <a:r>
              <a:rPr b="0" lang="en" sz="1200">
                <a:solidFill>
                  <a:schemeClr val="dk1"/>
                </a:solidFill>
              </a:rPr>
              <a:t>Today, I’ll use “NLG” and “data-to-text” generation interchangeably.</a:t>
            </a:r>
            <a:endParaRPr b="0" sz="1200">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7c7bd59b2_1_3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47c7bd59b2_1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2222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222222"/>
                </a:solidFill>
                <a:highlight>
                  <a:srgbClr val="FFFFFF"/>
                </a:highlight>
                <a:latin typeface="Roboto"/>
                <a:ea typeface="Roboto"/>
                <a:cs typeface="Roboto"/>
                <a:sym typeface="Roboto"/>
              </a:rPr>
              <a:t>A </a:t>
            </a:r>
            <a:r>
              <a:rPr b="1" lang="en" sz="1200">
                <a:solidFill>
                  <a:srgbClr val="222222"/>
                </a:solidFill>
                <a:highlight>
                  <a:srgbClr val="FFFFFF"/>
                </a:highlight>
                <a:latin typeface="Roboto"/>
                <a:ea typeface="Roboto"/>
                <a:cs typeface="Roboto"/>
                <a:sym typeface="Roboto"/>
              </a:rPr>
              <a:t>Pearson correlation</a:t>
            </a:r>
            <a:r>
              <a:rPr lang="en" sz="1200">
                <a:solidFill>
                  <a:srgbClr val="222222"/>
                </a:solidFill>
                <a:highlight>
                  <a:srgbClr val="FFFFFF"/>
                </a:highlight>
                <a:latin typeface="Roboto"/>
                <a:ea typeface="Roboto"/>
                <a:cs typeface="Roboto"/>
                <a:sym typeface="Roboto"/>
              </a:rPr>
              <a:t> is a number between -1 and 1 (perfect positive linear) that indicates the extent to which two variables are linearly related.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Clarity is signiﬁcantly correlated with NIST-5 in sets I and III, and BLEU-4 and SE in set III. </a:t>
            </a:r>
            <a:endParaRPr/>
          </a:p>
          <a:p>
            <a:pPr indent="0" lvl="0" marL="0" rtl="0" algn="l">
              <a:lnSpc>
                <a:spcPct val="100000"/>
              </a:lnSpc>
              <a:spcBef>
                <a:spcPts val="0"/>
              </a:spcBef>
              <a:spcAft>
                <a:spcPts val="0"/>
              </a:spcAft>
              <a:buSzPts val="1100"/>
              <a:buNone/>
            </a:pPr>
            <a:r>
              <a:rPr lang="en" sz="1200">
                <a:solidFill>
                  <a:srgbClr val="222222"/>
                </a:solidFill>
                <a:highlight>
                  <a:srgbClr val="FFFFFF"/>
                </a:highlight>
                <a:latin typeface="Roboto"/>
                <a:ea typeface="Roboto"/>
                <a:cs typeface="Roboto"/>
                <a:sym typeface="Roboto"/>
              </a:rPr>
              <a:t>Not a single metric correlates signiﬁcantly with human judgments of accuracy</a:t>
            </a:r>
            <a:endParaRPr sz="1200">
              <a:solidFill>
                <a:srgbClr val="2222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7c7bd59b2_1_3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47c7bd59b2_1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There are some flaws with this experiment (they didn’t do experiments in other domain, the data they rated are small). But it’s in the field of NLG and the experiments are straightforward. And it their conclusions also match with others in some way.</a:t>
            </a:r>
            <a:endParaRPr/>
          </a:p>
          <a:p>
            <a:pPr indent="0" lvl="0" marL="0" rtl="0" algn="l">
              <a:lnSpc>
                <a:spcPct val="100000"/>
              </a:lnSpc>
              <a:spcBef>
                <a:spcPts val="0"/>
              </a:spcBef>
              <a:spcAft>
                <a:spcPts val="0"/>
              </a:spcAft>
              <a:buSzPts val="1100"/>
              <a:buNone/>
            </a:pPr>
            <a:r>
              <a:rPr lang="en"/>
              <a:t>Here I also conclude some findings in other papers that evaluate these automatic metrics in other related domains.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47c7bd59b2_1_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47c7bd59b2_1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47c7bd59b2_1_3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47c7bd59b2_1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47c7bd59b2_1_3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47c7bd59b2_1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228600" rtl="0" algn="l">
              <a:lnSpc>
                <a:spcPct val="100000"/>
              </a:lnSpc>
              <a:spcBef>
                <a:spcPts val="0"/>
              </a:spcBef>
              <a:spcAft>
                <a:spcPts val="0"/>
              </a:spcAft>
              <a:buSzPts val="1100"/>
              <a:buAutoNum type="arabicPeriod"/>
            </a:pPr>
            <a:r>
              <a:rPr lang="en"/>
              <a:t>(Vocabulary size, Average length, record type)ROBOCUP and WEATHERGOV datasets use relatively simple language and record structure. </a:t>
            </a:r>
            <a:endParaRPr/>
          </a:p>
          <a:p>
            <a:pPr indent="-228600" lvl="0" marL="228600" rtl="0" algn="l">
              <a:lnSpc>
                <a:spcPct val="100000"/>
              </a:lnSpc>
              <a:spcBef>
                <a:spcPts val="0"/>
              </a:spcBef>
              <a:spcAft>
                <a:spcPts val="0"/>
              </a:spcAft>
              <a:buSzPts val="1100"/>
              <a:buAutoNum type="arabicPeriod"/>
            </a:pPr>
            <a:r>
              <a:rPr lang="en"/>
              <a:t>Although WOKIBIO shows an order of magnitude larger in terms of number of tokens and record types, this dataset only contains short (single-sentence) generations, and relatively few records per generation. </a:t>
            </a:r>
            <a:endParaRPr/>
          </a:p>
          <a:p>
            <a:pPr indent="-228600" lvl="0" marL="228600" rtl="0" algn="l">
              <a:lnSpc>
                <a:spcPct val="100000"/>
              </a:lnSpc>
              <a:spcBef>
                <a:spcPts val="0"/>
              </a:spcBef>
              <a:spcAft>
                <a:spcPts val="0"/>
              </a:spcAft>
              <a:buSzPts val="1100"/>
              <a:buAutoNum type="arabicPeriod"/>
            </a:pPr>
            <a:r>
              <a:rPr lang="en"/>
              <a:t>They believe that success on these datasets is not yet sufﬁcient for testing the desired linguistic capabilities of text generation at a document-scale.</a:t>
            </a:r>
            <a:endParaRPr/>
          </a:p>
          <a:p>
            <a:pPr indent="-228600" lvl="0" marL="228600" rtl="0" algn="l">
              <a:lnSpc>
                <a:spcPct val="100000"/>
              </a:lnSpc>
              <a:spcBef>
                <a:spcPts val="0"/>
              </a:spcBef>
              <a:spcAft>
                <a:spcPts val="0"/>
              </a:spcAft>
              <a:buSzPts val="1100"/>
              <a:buAutoNum type="arabicPeriod"/>
            </a:pPr>
            <a:r>
              <a:rPr lang="en"/>
              <a:t>The new dataset is intended to be comparable to WEATHERGOV in terms of token count, but to have signiﬁcantly longer target texts, a larger vocabulary space, and to require more difﬁcult content selection.</a:t>
            </a:r>
            <a:endParaRPr/>
          </a:p>
          <a:p>
            <a:pPr indent="-158750" lvl="0" marL="228600" rtl="0" algn="l">
              <a:lnSpc>
                <a:spcPct val="100000"/>
              </a:lnSpc>
              <a:spcBef>
                <a:spcPts val="0"/>
              </a:spcBef>
              <a:spcAft>
                <a:spcPts val="0"/>
              </a:spcAft>
              <a:buSzPts val="1100"/>
              <a:buNone/>
            </a:pPr>
            <a:r>
              <a:t/>
            </a:r>
            <a:endParaRPr/>
          </a:p>
          <a:p>
            <a:pPr indent="-158750" lvl="0" marL="22860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47c7bd59b2_1_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47c7bd59b2_1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47c7bd59b2_1_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47c7bd59b2_1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47c7bd59b2_1_3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47c7bd59b2_1_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47c7bd59b2_1_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47c7bd59b2_1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rPr>
              <a:t>motivated by some of the shortcomings of current approaches to evaluation.</a:t>
            </a:r>
            <a:endParaRPr sz="12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47c7bd59b2_1_3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47c7bd59b2_1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7c7bd59b2_1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47c7bd59b2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chemeClr val="dk2"/>
              </a:buClr>
              <a:buSzPts val="1200"/>
              <a:buNone/>
            </a:pPr>
            <a:r>
              <a:rPr lang="en" sz="1200">
                <a:solidFill>
                  <a:schemeClr val="dk2"/>
                </a:solidFill>
              </a:rPr>
              <a:t>One of the earliest NLG system</a:t>
            </a:r>
            <a:endParaRPr sz="1200">
              <a:solidFill>
                <a:schemeClr val="dk2"/>
              </a:solidFill>
            </a:endParaRPr>
          </a:p>
          <a:p>
            <a:pPr indent="0" lvl="0" marL="152400" rtl="0" algn="l">
              <a:lnSpc>
                <a:spcPct val="115000"/>
              </a:lnSpc>
              <a:spcBef>
                <a:spcPts val="0"/>
              </a:spcBef>
              <a:spcAft>
                <a:spcPts val="0"/>
              </a:spcAft>
              <a:buClr>
                <a:schemeClr val="dk2"/>
              </a:buClr>
              <a:buSzPts val="1200"/>
              <a:buNone/>
            </a:pPr>
            <a:r>
              <a:t/>
            </a:r>
            <a:endParaRPr sz="1200">
              <a:solidFill>
                <a:schemeClr val="dk2"/>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47c7bd59b2_1_4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47c7bd59b2_1_4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47c7bd59b2_1_4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47c7bd59b2_1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47c7bd59b2_1_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47c7bd59b2_1_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chemeClr val="dk1"/>
                </a:solidFill>
              </a:rPr>
              <a:t>MIAMI HEAT, 95, POINTS</a:t>
            </a:r>
            <a:endParaRPr sz="1400">
              <a:solidFill>
                <a:schemeClr val="dk1"/>
              </a:solidFill>
            </a:endParaRPr>
          </a:p>
          <a:p>
            <a:pPr indent="0" lvl="0" marL="0" rtl="0" algn="l">
              <a:lnSpc>
                <a:spcPct val="100000"/>
              </a:lnSpc>
              <a:spcBef>
                <a:spcPts val="0"/>
              </a:spcBef>
              <a:spcAft>
                <a:spcPts val="0"/>
              </a:spcAft>
              <a:buSzPts val="1100"/>
              <a:buNone/>
            </a:pPr>
            <a:r>
              <a:rPr lang="en" sz="1800">
                <a:solidFill>
                  <a:schemeClr val="dk1"/>
                </a:solidFill>
              </a:rPr>
              <a:t>ensembling 3 convolutional models and 3 bidirectional LSTM</a:t>
            </a:r>
            <a:endParaRPr sz="1800">
              <a:solidFill>
                <a:schemeClr val="dk1"/>
              </a:solidFill>
            </a:endParaRPr>
          </a:p>
          <a:p>
            <a:pPr indent="0" lvl="0" marL="0" rtl="0" algn="l">
              <a:lnSpc>
                <a:spcPct val="100000"/>
              </a:lnSpc>
              <a:spcBef>
                <a:spcPts val="0"/>
              </a:spcBef>
              <a:spcAft>
                <a:spcPts val="0"/>
              </a:spcAft>
              <a:buSzPts val="1100"/>
              <a:buNone/>
            </a:pPr>
            <a:r>
              <a:rPr lang="en" sz="1800">
                <a:solidFill>
                  <a:schemeClr val="dk1"/>
                </a:solidFill>
              </a:rPr>
              <a:t>In the code so I’ll not explain it in detail here</a:t>
            </a:r>
            <a:endParaRPr sz="1800">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47c7bd59b2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47c7bd59b2_1_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47c7bd59b2_1_4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g47c7bd59b2_1_4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47c7bd59b2_1_4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47c7bd59b2_1_4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47c7bd59b2_1_4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47c7bd59b2_1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47c7bd59b2_1_4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47c7bd59b2_1_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47c7bd59b2_1_4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47c7bd59b2_1_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47c7bd59b2_1_4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47c7bd59b2_1_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7c7bd59b2_1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47c7bd59b2_1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chemeClr val="dk2"/>
              </a:buClr>
              <a:buSzPts val="1200"/>
              <a:buNone/>
            </a:pPr>
            <a:r>
              <a:rPr lang="en" sz="1100">
                <a:solidFill>
                  <a:schemeClr val="dk2"/>
                </a:solidFill>
              </a:rPr>
              <a:t>It takes as input a numerical prediction of weather </a:t>
            </a:r>
            <a:endParaRPr/>
          </a:p>
          <a:p>
            <a:pPr indent="0" lvl="0" marL="152400" rtl="0" algn="l">
              <a:lnSpc>
                <a:spcPct val="115000"/>
              </a:lnSpc>
              <a:spcBef>
                <a:spcPts val="0"/>
              </a:spcBef>
              <a:spcAft>
                <a:spcPts val="0"/>
              </a:spcAft>
              <a:buClr>
                <a:schemeClr val="dk2"/>
              </a:buClr>
              <a:buSzPts val="1200"/>
              <a:buNone/>
            </a:pPr>
            <a:r>
              <a:rPr lang="en" sz="1100">
                <a:solidFill>
                  <a:schemeClr val="dk2"/>
                </a:solidFill>
              </a:rPr>
              <a:t>It produces as output a textual summary of this information.</a:t>
            </a:r>
            <a:endParaRPr/>
          </a:p>
          <a:p>
            <a:pPr indent="0" lvl="0" marL="152400" rtl="0" algn="l">
              <a:lnSpc>
                <a:spcPct val="115000"/>
              </a:lnSpc>
              <a:spcBef>
                <a:spcPts val="0"/>
              </a:spcBef>
              <a:spcAft>
                <a:spcPts val="0"/>
              </a:spcAft>
              <a:buClr>
                <a:schemeClr val="dk2"/>
              </a:buClr>
              <a:buSzPts val="1200"/>
              <a:buNone/>
            </a:pPr>
            <a:r>
              <a:t/>
            </a:r>
            <a:endParaRPr sz="1100"/>
          </a:p>
          <a:p>
            <a:pPr indent="0" lvl="0" marL="152400" rtl="0" algn="l">
              <a:lnSpc>
                <a:spcPct val="115000"/>
              </a:lnSpc>
              <a:spcBef>
                <a:spcPts val="0"/>
              </a:spcBef>
              <a:spcAft>
                <a:spcPts val="0"/>
              </a:spcAft>
              <a:buClr>
                <a:schemeClr val="dk2"/>
              </a:buClr>
              <a:buSzPts val="1200"/>
              <a:buNone/>
            </a:pPr>
            <a:r>
              <a:rPr lang="en" sz="1100"/>
              <a:t>The system has been in use since 1993</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47c7bd59b2_1_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47c7bd59b2_1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47c7bd59b2_1_4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g47c7bd59b2_1_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They use the same metrics and same dataset with the 3</a:t>
            </a:r>
            <a:r>
              <a:rPr baseline="30000" lang="en"/>
              <a:t>rd</a:t>
            </a:r>
            <a:r>
              <a:rPr lang="en"/>
              <a:t> paper. </a:t>
            </a:r>
            <a:endParaRPr/>
          </a:p>
          <a:p>
            <a:pPr indent="0" lvl="0" marL="0" rtl="0" algn="l">
              <a:lnSpc>
                <a:spcPct val="100000"/>
              </a:lnSpc>
              <a:spcBef>
                <a:spcPts val="0"/>
              </a:spcBef>
              <a:spcAft>
                <a:spcPts val="0"/>
              </a:spcAft>
              <a:buSzPts val="1100"/>
              <a:buNone/>
            </a:pPr>
            <a:r>
              <a:rPr lang="en"/>
              <a:t>Their model outperforms strong baselines improving the state-of-the-art. </a:t>
            </a:r>
            <a:endParaRPr/>
          </a:p>
          <a:p>
            <a:pPr indent="0" lvl="0" marL="0" rtl="0" algn="l">
              <a:lnSpc>
                <a:spcPct val="100000"/>
              </a:lnSpc>
              <a:spcBef>
                <a:spcPts val="0"/>
              </a:spcBef>
              <a:spcAft>
                <a:spcPts val="0"/>
              </a:spcAft>
              <a:buSzPts val="1100"/>
              <a:buNone/>
            </a:pPr>
            <a:r>
              <a:rPr lang="en"/>
              <a:t>I’ll focus on the their proposed model.</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47c7bd59b2_1_4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47c7bd59b2_1_4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47c7bd59b2_1_4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47c7bd59b2_1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Each record rj has four features including its type (rj,1; the column name; e.g., LOSS, CITY), entity (rj,2; the row name; e.g., Pacers, Miles Turner), value (rj,3; the value; e.g., 11, Indiana), and whether a player is on the home- or away-team (rj,4; for joining 2 tables; see column H/V inTable1)</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47c7bd59b2_1_5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47c7bd59b2_1_5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47c7bd59b2_1_5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47c7bd59b2_1_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Content plan is a subset of the input records in a new order</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47c7bd59b2_1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47c7bd59b2_1_5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Content selection: selects information of each record</a:t>
            </a:r>
            <a:endParaRPr/>
          </a:p>
          <a:p>
            <a:pPr indent="0" lvl="0" marL="0" rtl="0" algn="l">
              <a:lnSpc>
                <a:spcPct val="100000"/>
              </a:lnSpc>
              <a:spcBef>
                <a:spcPts val="0"/>
              </a:spcBef>
              <a:spcAft>
                <a:spcPts val="0"/>
              </a:spcAft>
              <a:buSzPts val="1100"/>
              <a:buNone/>
            </a:pPr>
            <a:r>
              <a:rPr lang="en"/>
              <a:t>Content planning: generate a sequence of input records in a desired order</a:t>
            </a:r>
            <a:endParaRPr/>
          </a:p>
          <a:p>
            <a:pPr indent="0" lvl="0" marL="0" rtl="0" algn="l">
              <a:lnSpc>
                <a:spcPct val="100000"/>
              </a:lnSpc>
              <a:spcBef>
                <a:spcPts val="0"/>
              </a:spcBef>
              <a:spcAft>
                <a:spcPts val="0"/>
              </a:spcAft>
              <a:buSzPts val="1100"/>
              <a:buNone/>
            </a:pPr>
            <a:r>
              <a:rPr lang="en"/>
              <a:t>Text decoder produces the output text given the content plan as input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47c7bd59b2_1_5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47c7bd59b2_1_5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Orange: Content selection gate</a:t>
            </a:r>
            <a:endParaRPr/>
          </a:p>
          <a:p>
            <a:pPr indent="0" lvl="0" marL="0" rtl="0" algn="l">
              <a:lnSpc>
                <a:spcPct val="100000"/>
              </a:lnSpc>
              <a:spcBef>
                <a:spcPts val="0"/>
              </a:spcBef>
              <a:spcAft>
                <a:spcPts val="0"/>
              </a:spcAft>
              <a:buSzPts val="1100"/>
              <a:buNone/>
            </a:pPr>
            <a:r>
              <a:rPr lang="en"/>
              <a:t>Blue: Content planning network</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47c7bd59b2_1_5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47c7bd59b2_1_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228600" rtl="0" algn="l">
              <a:lnSpc>
                <a:spcPct val="100000"/>
              </a:lnSpc>
              <a:spcBef>
                <a:spcPts val="0"/>
              </a:spcBef>
              <a:spcAft>
                <a:spcPts val="0"/>
              </a:spcAft>
              <a:buSzPts val="1100"/>
              <a:buAutoNum type="arabicPeriod"/>
            </a:pPr>
            <a:r>
              <a:rPr lang="en"/>
              <a:t>Record encoder: orange box; r</a:t>
            </a:r>
            <a:r>
              <a:rPr baseline="-25000" lang="en"/>
              <a:t>2,1 </a:t>
            </a:r>
            <a:r>
              <a:rPr lang="en"/>
              <a:t>are 4 embedded features of one record. And then concatenate and encode them into a vector representation of the 2</a:t>
            </a:r>
            <a:r>
              <a:rPr baseline="30000" lang="en"/>
              <a:t>nd</a:t>
            </a:r>
            <a:r>
              <a:rPr lang="en"/>
              <a:t> record, r</a:t>
            </a:r>
            <a:r>
              <a:rPr baseline="-25000" lang="en"/>
              <a:t>2</a:t>
            </a:r>
            <a:r>
              <a:rPr lang="en"/>
              <a:t>.</a:t>
            </a:r>
            <a:endParaRPr/>
          </a:p>
          <a:p>
            <a:pPr indent="-228600" lvl="0" marL="228600" rtl="0" algn="l">
              <a:lnSpc>
                <a:spcPct val="100000"/>
              </a:lnSpc>
              <a:spcBef>
                <a:spcPts val="0"/>
              </a:spcBef>
              <a:spcAft>
                <a:spcPts val="0"/>
              </a:spcAft>
              <a:buSzPts val="1100"/>
              <a:buAutoNum type="arabicPeriod"/>
            </a:pPr>
            <a:r>
              <a:rPr lang="en"/>
              <a:t>Compute the attention scores αj,k over the input table and use them to obtain an attentional vector ratt j for each record rj: </a:t>
            </a:r>
            <a:endParaRPr/>
          </a:p>
          <a:p>
            <a:pPr indent="-228600" lvl="0" marL="228600" rtl="0" algn="l">
              <a:lnSpc>
                <a:spcPct val="100000"/>
              </a:lnSpc>
              <a:spcBef>
                <a:spcPts val="0"/>
              </a:spcBef>
              <a:spcAft>
                <a:spcPts val="0"/>
              </a:spcAft>
              <a:buSzPts val="1100"/>
              <a:buAutoNum type="arabicPeriod"/>
            </a:pPr>
            <a:r>
              <a:rPr lang="en"/>
              <a:t>Gate gj ∈ [0,1]n, Circle denotes element-wise multiplication. So the gate vector controls the amount of information ﬂowing from rj. In other words, each element in rj is weighed by the corresponding element of the content selection gate gj. </a:t>
            </a:r>
            <a:endParaRPr/>
          </a:p>
          <a:p>
            <a:pPr indent="-228600" lvl="0" marL="228600" rtl="0" algn="l">
              <a:lnSpc>
                <a:spcPct val="100000"/>
              </a:lnSpc>
              <a:spcBef>
                <a:spcPts val="0"/>
              </a:spcBef>
              <a:spcAft>
                <a:spcPts val="0"/>
              </a:spcAft>
              <a:buSzPts val="1100"/>
              <a:buAutoNum type="arabicPeriod"/>
            </a:pPr>
            <a:r>
              <a:rPr lang="en"/>
              <a:t>New representation of each record</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47c7bd59b2_1_5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47c7bd59b2_1_5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ﬁrst hidden state of the decoder is initialized by avg of all record vectors</a:t>
            </a:r>
            <a:endParaRPr/>
          </a:p>
          <a:p>
            <a:pPr indent="0" lvl="0" marL="0" rtl="0" algn="l">
              <a:lnSpc>
                <a:spcPct val="100000"/>
              </a:lnSpc>
              <a:spcBef>
                <a:spcPts val="0"/>
              </a:spcBef>
              <a:spcAft>
                <a:spcPts val="0"/>
              </a:spcAft>
              <a:buSzPts val="1100"/>
              <a:buNone/>
            </a:pPr>
            <a:r>
              <a:rPr lang="en"/>
              <a:t>At decoding step k, we have h</a:t>
            </a:r>
            <a:r>
              <a:rPr baseline="-25000" lang="en"/>
              <a:t>k</a:t>
            </a:r>
            <a:r>
              <a:rPr lang="en"/>
              <a:t> as the hidden state of the LSTM</a:t>
            </a:r>
            <a:endParaRPr/>
          </a:p>
          <a:p>
            <a:pPr indent="0" lvl="0" marL="0" rtl="0" algn="l">
              <a:lnSpc>
                <a:spcPct val="100000"/>
              </a:lnSpc>
              <a:spcBef>
                <a:spcPts val="0"/>
              </a:spcBef>
              <a:spcAft>
                <a:spcPts val="0"/>
              </a:spcAft>
              <a:buSzPts val="1100"/>
              <a:buNone/>
            </a:pPr>
            <a:r>
              <a:rPr lang="en"/>
              <a:t>We model the probability of selecting record j as the kth element of the content plan, p(zk = rj|z&lt;k,r), as the attention over input records</a:t>
            </a:r>
            <a:endParaRPr/>
          </a:p>
          <a:p>
            <a:pPr indent="0" lvl="0" marL="0" rtl="0" algn="l">
              <a:lnSpc>
                <a:spcPct val="100000"/>
              </a:lnSpc>
              <a:spcBef>
                <a:spcPts val="0"/>
              </a:spcBef>
              <a:spcAft>
                <a:spcPts val="0"/>
              </a:spcAft>
              <a:buSzPts val="1100"/>
              <a:buNone/>
            </a:pPr>
            <a:r>
              <a:rPr lang="en"/>
              <a:t>Once z</a:t>
            </a:r>
            <a:r>
              <a:rPr baseline="-25000" lang="en"/>
              <a:t>k</a:t>
            </a:r>
            <a:r>
              <a:rPr lang="en"/>
              <a:t> points to record rj, we use the corresponding vector r</a:t>
            </a:r>
            <a:r>
              <a:rPr baseline="30000" lang="en"/>
              <a:t>cs</a:t>
            </a:r>
            <a:r>
              <a:rPr baseline="-25000" lang="en"/>
              <a:t>j</a:t>
            </a:r>
            <a:r>
              <a:rPr lang="en"/>
              <a:t> as the input of the next LSTM unit in the decoder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7c7bd59b2_1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47c7bd59b2_1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chemeClr val="dk2"/>
              </a:buClr>
              <a:buSzPts val="1200"/>
              <a:buNone/>
            </a:pPr>
            <a:r>
              <a:rPr lang="en" sz="1100">
                <a:solidFill>
                  <a:schemeClr val="dk2"/>
                </a:solidFill>
              </a:rPr>
              <a:t>It takes as input a numerical prediction of weather over a given region in a specified time interval.</a:t>
            </a:r>
            <a:endParaRPr/>
          </a:p>
          <a:p>
            <a:pPr indent="0" lvl="0" marL="152400" rtl="0" algn="l">
              <a:lnSpc>
                <a:spcPct val="115000"/>
              </a:lnSpc>
              <a:spcBef>
                <a:spcPts val="0"/>
              </a:spcBef>
              <a:spcAft>
                <a:spcPts val="0"/>
              </a:spcAft>
              <a:buClr>
                <a:schemeClr val="dk2"/>
              </a:buClr>
              <a:buSzPts val="1200"/>
              <a:buNone/>
            </a:pPr>
            <a:r>
              <a:rPr lang="en" sz="1100">
                <a:solidFill>
                  <a:schemeClr val="dk2"/>
                </a:solidFill>
              </a:rPr>
              <a:t>It produces as output a textual summary of this information.</a:t>
            </a:r>
            <a:endParaRPr/>
          </a:p>
          <a:p>
            <a:pPr indent="0" lvl="0" marL="152400" rtl="0" algn="l">
              <a:lnSpc>
                <a:spcPct val="115000"/>
              </a:lnSpc>
              <a:spcBef>
                <a:spcPts val="0"/>
              </a:spcBef>
              <a:spcAft>
                <a:spcPts val="0"/>
              </a:spcAft>
              <a:buClr>
                <a:schemeClr val="dk2"/>
              </a:buClr>
              <a:buSzPts val="1200"/>
              <a:buNone/>
            </a:pPr>
            <a:r>
              <a:t/>
            </a:r>
            <a:endParaRPr sz="1100"/>
          </a:p>
          <a:p>
            <a:pPr indent="0" lvl="0" marL="152400" rtl="0" algn="l">
              <a:lnSpc>
                <a:spcPct val="115000"/>
              </a:lnSpc>
              <a:spcBef>
                <a:spcPts val="0"/>
              </a:spcBef>
              <a:spcAft>
                <a:spcPts val="0"/>
              </a:spcAft>
              <a:buClr>
                <a:schemeClr val="dk2"/>
              </a:buClr>
              <a:buSzPts val="1200"/>
              <a:buNone/>
            </a:pPr>
            <a:r>
              <a:rPr lang="en" sz="1100"/>
              <a:t>The system has been in use since 1993</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47c7bd59b2_1_5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47c7bd59b2_1_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rcs are output sequence of the content planner we just talked about.</a:t>
            </a:r>
            <a:endParaRPr/>
          </a:p>
          <a:p>
            <a:pPr indent="0" lvl="0" marL="0" rtl="0" algn="l">
              <a:lnSpc>
                <a:spcPct val="100000"/>
              </a:lnSpc>
              <a:spcBef>
                <a:spcPts val="0"/>
              </a:spcBef>
              <a:spcAft>
                <a:spcPts val="0"/>
              </a:spcAft>
              <a:buSzPts val="1100"/>
              <a:buNone/>
            </a:pPr>
            <a:r>
              <a:rPr lang="en"/>
              <a:t>Now we’ll encode the content plan and then decode it as our final output</a:t>
            </a:r>
            <a:endParaRPr/>
          </a:p>
          <a:p>
            <a:pPr indent="0" lvl="0" marL="0" rtl="0" algn="l">
              <a:lnSpc>
                <a:spcPct val="100000"/>
              </a:lnSpc>
              <a:spcBef>
                <a:spcPts val="0"/>
              </a:spcBef>
              <a:spcAft>
                <a:spcPts val="0"/>
              </a:spcAft>
              <a:buSzPts val="1100"/>
              <a:buNone/>
            </a:pPr>
            <a:r>
              <a:rPr lang="en"/>
              <a:t>Green e are encoder and above orange d are decoder</a:t>
            </a:r>
            <a:endParaRPr/>
          </a:p>
          <a:p>
            <a:pPr indent="0" lvl="0" marL="0" rtl="0" algn="l">
              <a:lnSpc>
                <a:spcPct val="100000"/>
              </a:lnSpc>
              <a:spcBef>
                <a:spcPts val="0"/>
              </a:spcBef>
              <a:spcAft>
                <a:spcPts val="0"/>
              </a:spcAft>
              <a:buSzPts val="1100"/>
              <a:buNone/>
            </a:pPr>
            <a:r>
              <a:rPr lang="en"/>
              <a:t>We ﬁrst encode the content plan z into {e</a:t>
            </a:r>
            <a:r>
              <a:rPr baseline="-25000" lang="en"/>
              <a:t>k</a:t>
            </a:r>
            <a:r>
              <a:rPr lang="en"/>
              <a:t>} using a bidirectional LSTM. Because the content plan is a sequence of input records, they directly feed the corresponding record vectors {r</a:t>
            </a:r>
            <a:r>
              <a:rPr baseline="-25000" lang="en"/>
              <a:t>cs</a:t>
            </a:r>
            <a:r>
              <a:rPr lang="en"/>
              <a:t> } as input to this LSTM units.</a:t>
            </a:r>
            <a:endParaRPr/>
          </a:p>
          <a:p>
            <a:pPr indent="0" lvl="0" marL="0" rtl="0" algn="l">
              <a:lnSpc>
                <a:spcPct val="100000"/>
              </a:lnSpc>
              <a:spcBef>
                <a:spcPts val="0"/>
              </a:spcBef>
              <a:spcAft>
                <a:spcPts val="0"/>
              </a:spcAft>
              <a:buSzPts val="1100"/>
              <a:buNone/>
            </a:pPr>
            <a:r>
              <a:rPr lang="en"/>
              <a:t>The text decoder is also based on a recurrent neural network with LSTM units. The decoder is initialized with the hidden states of the ﬁnal step in the encoder. At decoding step t, the input of the LSTM unit is the embedding of the previously predicted word y</a:t>
            </a:r>
            <a:r>
              <a:rPr baseline="-25000" lang="en"/>
              <a:t>t−1</a:t>
            </a:r>
            <a:r>
              <a:rPr lang="en"/>
              <a:t>.</a:t>
            </a:r>
            <a:endParaRPr/>
          </a:p>
          <a:p>
            <a:pPr indent="0" lvl="0" marL="0" rtl="0" algn="l">
              <a:lnSpc>
                <a:spcPct val="100000"/>
              </a:lnSpc>
              <a:spcBef>
                <a:spcPts val="0"/>
              </a:spcBef>
              <a:spcAft>
                <a:spcPts val="0"/>
              </a:spcAft>
              <a:buSzPts val="1100"/>
              <a:buNone/>
            </a:pPr>
            <a:r>
              <a:rPr lang="en"/>
              <a:t>d</a:t>
            </a:r>
            <a:r>
              <a:rPr baseline="-25000" lang="en"/>
              <a:t>t</a:t>
            </a:r>
            <a:r>
              <a:rPr lang="en"/>
              <a:t> is the hidden state of LSTM unit. The probability of predicting y</a:t>
            </a:r>
            <a:r>
              <a:rPr baseline="-25000" lang="en"/>
              <a:t>t</a:t>
            </a:r>
            <a:r>
              <a:rPr lang="en"/>
              <a:t> from the output vocabulary is computed via those equations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47c7bd59b2_1_5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g47c7bd59b2_1_5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47c7bd59b2_1_5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47c7bd59b2_1_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model is trained to maximize the log-likelihood of the gold content plan given table records r and the gold output text given the content plan and table records</a:t>
            </a:r>
            <a:endParaRPr/>
          </a:p>
          <a:p>
            <a:pPr indent="0" lvl="0" marL="0" rtl="0" algn="l">
              <a:lnSpc>
                <a:spcPct val="100000"/>
              </a:lnSpc>
              <a:spcBef>
                <a:spcPts val="0"/>
              </a:spcBef>
              <a:spcAft>
                <a:spcPts val="0"/>
              </a:spcAft>
              <a:buSzPts val="1100"/>
              <a:buNone/>
            </a:pPr>
            <a:r>
              <a:rPr lang="en"/>
              <a:t>The “gold” content plan is extracted from the gold output text by a fairly accurate IE system proposed in last paper.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47c7bd59b2_1_5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47c7bd59b2_1_5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47c7bd59b2_1_5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47c7bd59b2_1_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is not surprising as the template system is provided with domain knowledge which our model does not have, and thus represents an upper-bound on content selection and relation generation.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g47c7bd59b2_1_6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g47c7bd59b2_1_6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Gold summaries were perceived as signiﬁcantly better compared to the automatic systems across all criteria </a:t>
            </a:r>
            <a:endParaRPr/>
          </a:p>
          <a:p>
            <a:pPr indent="0" lvl="0" marL="0" rtl="0" algn="l">
              <a:lnSpc>
                <a:spcPct val="100000"/>
              </a:lnSpc>
              <a:spcBef>
                <a:spcPts val="0"/>
              </a:spcBef>
              <a:spcAft>
                <a:spcPts val="0"/>
              </a:spcAft>
              <a:buSzPts val="1100"/>
              <a:buNone/>
            </a:pPr>
            <a:r>
              <a:rPr lang="en"/>
              <a:t>Grammatically: NCP+CC was perceived as signiﬁcantly more grammatical than WS-2017 but not compared to TEMPL which does not suffer from ﬂuency errors since it does not perform any generation.</a:t>
            </a:r>
            <a:endParaRPr/>
          </a:p>
          <a:p>
            <a:pPr indent="0" lvl="0" marL="0" rtl="0" algn="l">
              <a:lnSpc>
                <a:spcPct val="100000"/>
              </a:lnSpc>
              <a:spcBef>
                <a:spcPts val="0"/>
              </a:spcBef>
              <a:spcAft>
                <a:spcPts val="0"/>
              </a:spcAft>
              <a:buSzPts val="1100"/>
              <a:buNone/>
            </a:pPr>
            <a:r>
              <a:rPr lang="en"/>
              <a:t>Coherence: NCP+CC was perceived as signiﬁcantly more coherent than TEMPL and WS-2017</a:t>
            </a:r>
            <a:endParaRPr/>
          </a:p>
          <a:p>
            <a:pPr indent="0" lvl="0" marL="0" rtl="0" algn="l">
              <a:lnSpc>
                <a:spcPct val="100000"/>
              </a:lnSpc>
              <a:spcBef>
                <a:spcPts val="0"/>
              </a:spcBef>
              <a:spcAft>
                <a:spcPts val="0"/>
              </a:spcAft>
              <a:buSzPts val="1100"/>
              <a:buNone/>
            </a:pPr>
            <a:r>
              <a:rPr lang="en"/>
              <a:t>Conciseness: the neural systems are signiﬁcantly worse than TEMPL, while NCP+CC is signiﬁcantly better than WS-2017.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47c7bd59b2_1_6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4" name="Google Shape;734;g47c7bd59b2_1_6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47c7bd59b2_1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g47c7bd59b2_1_6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47c7bd59b2_1_6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g47c7bd59b2_1_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Grounded language acquisition is quite related to NLG.  2 old benchmark datasets were proposed in the first 2 paper. The idea can be extended to evaluation of content quality of NLG.</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47c7bd59b2_1_6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47c7bd59b2_1_6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7c7bd59b2_1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47c7bd59b2_1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47c7bd59b2_1_6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g47c7bd59b2_1_6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7c7bd59b2_1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47c7bd59b2_1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2" name="Shape 62"/>
        <p:cNvGrpSpPr/>
        <p:nvPr/>
      </p:nvGrpSpPr>
      <p:grpSpPr>
        <a:xfrm>
          <a:off x="0" y="0"/>
          <a:ext cx="0" cy="0"/>
          <a:chOff x="0" y="0"/>
          <a:chExt cx="0" cy="0"/>
        </a:xfrm>
      </p:grpSpPr>
      <p:sp>
        <p:nvSpPr>
          <p:cNvPr id="63" name="Google Shape;63;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4" name="Google Shape;64;p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5" name="Google Shape;65;p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6" name="Google Shape;6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7" name="Shape 67"/>
        <p:cNvGrpSpPr/>
        <p:nvPr/>
      </p:nvGrpSpPr>
      <p:grpSpPr>
        <a:xfrm>
          <a:off x="0" y="0"/>
          <a:ext cx="0" cy="0"/>
          <a:chOff x="0" y="0"/>
          <a:chExt cx="0" cy="0"/>
        </a:xfrm>
      </p:grpSpPr>
      <p:sp>
        <p:nvSpPr>
          <p:cNvPr id="68" name="Google Shape;68;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32.png"/><Relationship Id="rId4" Type="http://schemas.openxmlformats.org/officeDocument/2006/relationships/image" Target="../media/image23.png"/><Relationship Id="rId11" Type="http://schemas.openxmlformats.org/officeDocument/2006/relationships/image" Target="../media/image33.png"/><Relationship Id="rId10" Type="http://schemas.openxmlformats.org/officeDocument/2006/relationships/image" Target="../media/image34.png"/><Relationship Id="rId9" Type="http://schemas.openxmlformats.org/officeDocument/2006/relationships/image" Target="../media/image35.png"/><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27.png"/><Relationship Id="rId8"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44.png"/><Relationship Id="rId7"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44.png"/><Relationship Id="rId7"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44.png"/><Relationship Id="rId7"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44.png"/><Relationship Id="rId7"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54.png"/><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55.png"/><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64.png"/><Relationship Id="rId4" Type="http://schemas.openxmlformats.org/officeDocument/2006/relationships/image" Target="../media/image50.png"/><Relationship Id="rId5" Type="http://schemas.openxmlformats.org/officeDocument/2006/relationships/image" Target="../media/image56.png"/><Relationship Id="rId6"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58.png"/><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53.png"/><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67.png"/><Relationship Id="rId4"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6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6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6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hyperlink" Target="https://courses.cs.washington.edu/courses/cse591f/08au/GroupPapers/LearningToSportscast.pdf" TargetMode="External"/><Relationship Id="rId4" Type="http://schemas.openxmlformats.org/officeDocument/2006/relationships/hyperlink" Target="https://aclanthology.info/pdf/P/P09/P09-1011.pdf" TargetMode="External"/><Relationship Id="rId9" Type="http://schemas.openxmlformats.org/officeDocument/2006/relationships/hyperlink" Target="http://delivery.acm.org/10.1145/3250000/3240587/p783-liu.pdf?ip=130.132.173.109&amp;id=3240587&amp;acc=OPEN&amp;key=AA86BE8B6928DDC7.25D92BB326E6095D.4D4702B0C3E38B35.6D218144511F3437&amp;__acm__=1540253356_404c0f6dd740a18ef849a3a3884a7cbe" TargetMode="External"/><Relationship Id="rId5" Type="http://schemas.openxmlformats.org/officeDocument/2006/relationships/hyperlink" Target="http://www.aclweb.org/anthology/D18-1411" TargetMode="External"/><Relationship Id="rId6" Type="http://schemas.openxmlformats.org/officeDocument/2006/relationships/hyperlink" Target="http://www.aclweb.org/anthology/N18-1204" TargetMode="External"/><Relationship Id="rId7" Type="http://schemas.openxmlformats.org/officeDocument/2006/relationships/hyperlink" Target="https://arxiv.org/pdf/1805.04833.pdf" TargetMode="External"/><Relationship Id="rId8" Type="http://schemas.openxmlformats.org/officeDocument/2006/relationships/hyperlink" Target="http://www.aclweb.org/anthology/W17-3502"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11" Type="http://schemas.openxmlformats.org/officeDocument/2006/relationships/hyperlink" Target="https://arxiv.org/pdf/1707.08052.pdf" TargetMode="External"/><Relationship Id="rId10" Type="http://schemas.openxmlformats.org/officeDocument/2006/relationships/hyperlink" Target="https://arxiv.org/pdf/1809.00582.pdf" TargetMode="External"/><Relationship Id="rId13" Type="http://schemas.openxmlformats.org/officeDocument/2006/relationships/hyperlink" Target="https://arxiv.org/pdf/1603.07771.pdf" TargetMode="External"/><Relationship Id="rId12" Type="http://schemas.openxmlformats.org/officeDocument/2006/relationships/hyperlink" Target="https://arxiv.org/pdf/1509.00838.pdf" TargetMode="External"/><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hyperlink" Target="https://ehudreiter.com/" TargetMode="External"/><Relationship Id="rId4" Type="http://schemas.openxmlformats.org/officeDocument/2006/relationships/hyperlink" Target="http://www.statmt.org/book/slides/08-evaluation.pdf" TargetMode="External"/><Relationship Id="rId9" Type="http://schemas.openxmlformats.org/officeDocument/2006/relationships/hyperlink" Target="http://www.aclweb.org/anthology/J09-4008" TargetMode="External"/><Relationship Id="rId5" Type="http://schemas.openxmlformats.org/officeDocument/2006/relationships/hyperlink" Target="https://arxiv.org/pdf/1703.09902.pdf" TargetMode="External"/><Relationship Id="rId6" Type="http://schemas.openxmlformats.org/officeDocument/2006/relationships/hyperlink" Target="http://www.cs.jhu.edu/~ccb/publications/re-evaluating-the-role-of-bleu-in-mt-research.pdf" TargetMode="External"/><Relationship Id="rId7" Type="http://schemas.openxmlformats.org/officeDocument/2006/relationships/hyperlink" Target="https://arxiv.org/pdf/1708.07149.pdf" TargetMode="External"/><Relationship Id="rId8" Type="http://schemas.openxmlformats.org/officeDocument/2006/relationships/hyperlink" Target="http://www.anthology.aclweb.org/D/D16/D16-1033.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4800"/>
              <a:t>Natural Language Generation</a:t>
            </a:r>
            <a:endParaRPr sz="4800"/>
          </a:p>
        </p:txBody>
      </p:sp>
      <p:sp>
        <p:nvSpPr>
          <p:cNvPr id="100" name="Google Shape;100;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400"/>
              <a:t>Tianwei She</a:t>
            </a:r>
            <a:endParaRPr sz="2400"/>
          </a:p>
          <a:p>
            <a:pPr indent="0" lvl="0" marL="0" rtl="0" algn="ctr">
              <a:lnSpc>
                <a:spcPct val="100000"/>
              </a:lnSpc>
              <a:spcBef>
                <a:spcPts val="0"/>
              </a:spcBef>
              <a:spcAft>
                <a:spcPts val="0"/>
              </a:spcAft>
              <a:buClr>
                <a:schemeClr val="dk1"/>
              </a:buClr>
              <a:buSzPts val="1100"/>
              <a:buFont typeface="Arial"/>
              <a:buNone/>
            </a:pPr>
            <a:r>
              <a:rPr lang="en" sz="1800"/>
              <a:t>11-08-2018</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NLG systems - ARRIA</a:t>
            </a:r>
            <a:endParaRPr/>
          </a:p>
        </p:txBody>
      </p:sp>
      <p:pic>
        <p:nvPicPr>
          <p:cNvPr id="167" name="Google Shape;167;p34"/>
          <p:cNvPicPr preferRelativeResize="0"/>
          <p:nvPr/>
        </p:nvPicPr>
        <p:blipFill rotWithShape="1">
          <a:blip r:embed="rId4">
            <a:alphaModFix/>
          </a:blip>
          <a:srcRect b="0" l="0" r="0" t="0"/>
          <a:stretch/>
        </p:blipFill>
        <p:spPr>
          <a:xfrm>
            <a:off x="2021988" y="1173025"/>
            <a:ext cx="5100025" cy="2797450"/>
          </a:xfrm>
          <a:prstGeom prst="rect">
            <a:avLst/>
          </a:prstGeom>
          <a:noFill/>
          <a:ln>
            <a:noFill/>
          </a:ln>
        </p:spPr>
      </p:pic>
      <p:sp>
        <p:nvSpPr>
          <p:cNvPr id="168" name="Google Shape;168;p34"/>
          <p:cNvSpPr txBox="1"/>
          <p:nvPr/>
        </p:nvSpPr>
        <p:spPr>
          <a:xfrm>
            <a:off x="345100" y="4444500"/>
            <a:ext cx="67701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100"/>
              <a:buFont typeface="Arial"/>
              <a:buNone/>
            </a:pPr>
            <a:r>
              <a:rPr b="0" i="0" lang="en" sz="1100" u="none" cap="none" strike="noStrike">
                <a:solidFill>
                  <a:schemeClr val="dk2"/>
                </a:solidFill>
                <a:highlight>
                  <a:srgbClr val="FFFFFF"/>
                </a:highlight>
                <a:latin typeface="Arial"/>
                <a:ea typeface="Arial"/>
                <a:cs typeface="Arial"/>
                <a:sym typeface="Arial"/>
              </a:rPr>
              <a:t>https://www.arria.com/about/about-overview/</a:t>
            </a:r>
            <a:endParaRPr b="0" i="0" sz="1100" u="none" cap="none" strike="noStrike">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Data-to-text generation</a:t>
            </a:r>
            <a:endParaRPr/>
          </a:p>
        </p:txBody>
      </p:sp>
      <p:sp>
        <p:nvSpPr>
          <p:cNvPr id="174" name="Google Shape;174;p35"/>
          <p:cNvSpPr txBox="1"/>
          <p:nvPr/>
        </p:nvSpPr>
        <p:spPr>
          <a:xfrm>
            <a:off x="345100" y="3102800"/>
            <a:ext cx="5260200" cy="28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5"/>
          <p:cNvSpPr txBox="1"/>
          <p:nvPr/>
        </p:nvSpPr>
        <p:spPr>
          <a:xfrm>
            <a:off x="4426225" y="2351350"/>
            <a:ext cx="35889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5"/>
          <p:cNvSpPr txBox="1"/>
          <p:nvPr/>
        </p:nvSpPr>
        <p:spPr>
          <a:xfrm>
            <a:off x="861175" y="1911325"/>
            <a:ext cx="2765700" cy="10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A small number of structured data records, such as a table</a:t>
            </a:r>
            <a:endParaRPr b="0" i="0" sz="1800" u="none" cap="none" strike="noStrike">
              <a:solidFill>
                <a:srgbClr val="000000"/>
              </a:solidFill>
              <a:latin typeface="Arial"/>
              <a:ea typeface="Arial"/>
              <a:cs typeface="Arial"/>
              <a:sym typeface="Arial"/>
            </a:endParaRPr>
          </a:p>
        </p:txBody>
      </p:sp>
      <p:sp>
        <p:nvSpPr>
          <p:cNvPr id="177" name="Google Shape;177;p35"/>
          <p:cNvSpPr txBox="1"/>
          <p:nvPr/>
        </p:nvSpPr>
        <p:spPr>
          <a:xfrm>
            <a:off x="5358475" y="1959288"/>
            <a:ext cx="3204900" cy="10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Text that can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E06666"/>
                </a:solidFill>
                <a:latin typeface="Arial"/>
                <a:ea typeface="Arial"/>
                <a:cs typeface="Arial"/>
                <a:sym typeface="Arial"/>
              </a:rPr>
              <a:t>adequately </a:t>
            </a:r>
            <a:r>
              <a:rPr b="0" i="0" lang="en" sz="1800" u="none" cap="none" strike="noStrike">
                <a:solidFill>
                  <a:srgbClr val="000000"/>
                </a:solidFill>
                <a:latin typeface="Arial"/>
                <a:ea typeface="Arial"/>
                <a:cs typeface="Arial"/>
                <a:sym typeface="Arial"/>
              </a:rPr>
              <a:t>and </a:t>
            </a:r>
            <a:r>
              <a:rPr b="1" i="0" lang="en" sz="1800" u="none" cap="none" strike="noStrike">
                <a:solidFill>
                  <a:srgbClr val="E06666"/>
                </a:solidFill>
                <a:latin typeface="Arial"/>
                <a:ea typeface="Arial"/>
                <a:cs typeface="Arial"/>
                <a:sym typeface="Arial"/>
              </a:rPr>
              <a:t>fluently</a:t>
            </a:r>
            <a:r>
              <a:rPr b="1" i="0" lang="en" sz="1800" u="none" cap="none" strike="noStrike">
                <a:solidFill>
                  <a:srgbClr val="000000"/>
                </a:solidFill>
                <a:latin typeface="Arial"/>
                <a:ea typeface="Arial"/>
                <a:cs typeface="Arial"/>
                <a:sym typeface="Arial"/>
              </a:rPr>
              <a:t> </a:t>
            </a:r>
            <a:r>
              <a:rPr b="0" i="0" lang="en" sz="1800" u="none" cap="none" strike="noStrike">
                <a:solidFill>
                  <a:srgbClr val="000000"/>
                </a:solidFill>
                <a:latin typeface="Arial"/>
                <a:ea typeface="Arial"/>
                <a:cs typeface="Arial"/>
                <a:sym typeface="Arial"/>
              </a:rPr>
              <a:t>describes the data</a:t>
            </a:r>
            <a:endParaRPr b="0" i="0" sz="1800" u="none" cap="none" strike="noStrike">
              <a:solidFill>
                <a:srgbClr val="000000"/>
              </a:solidFill>
              <a:latin typeface="Arial"/>
              <a:ea typeface="Arial"/>
              <a:cs typeface="Arial"/>
              <a:sym typeface="Arial"/>
            </a:endParaRPr>
          </a:p>
        </p:txBody>
      </p:sp>
      <p:cxnSp>
        <p:nvCxnSpPr>
          <p:cNvPr id="178" name="Google Shape;178;p35"/>
          <p:cNvCxnSpPr/>
          <p:nvPr/>
        </p:nvCxnSpPr>
        <p:spPr>
          <a:xfrm flipH="1" rot="10800000">
            <a:off x="3821950" y="2441200"/>
            <a:ext cx="1163100" cy="12900"/>
          </a:xfrm>
          <a:prstGeom prst="straightConnector1">
            <a:avLst/>
          </a:prstGeom>
          <a:noFill/>
          <a:ln cap="flat" cmpd="sng" w="38100">
            <a:solidFill>
              <a:schemeClr val="dk2"/>
            </a:solidFill>
            <a:prstDash val="solid"/>
            <a:round/>
            <a:headEnd len="sm" w="sm"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Benchmark datasets</a:t>
            </a:r>
            <a:endParaRPr/>
          </a:p>
          <a:p>
            <a:pPr indent="0" lvl="0" marL="0" rtl="0" algn="l">
              <a:lnSpc>
                <a:spcPct val="100000"/>
              </a:lnSpc>
              <a:spcBef>
                <a:spcPts val="0"/>
              </a:spcBef>
              <a:spcAft>
                <a:spcPts val="0"/>
              </a:spcAft>
              <a:buSzPts val="2800"/>
              <a:buNone/>
            </a:pPr>
            <a:r>
              <a:t/>
            </a:r>
            <a:endParaRPr/>
          </a:p>
        </p:txBody>
      </p:sp>
      <p:sp>
        <p:nvSpPr>
          <p:cNvPr id="184" name="Google Shape;184;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AutoNum type="arabicPeriod"/>
            </a:pPr>
            <a:r>
              <a:rPr lang="en">
                <a:solidFill>
                  <a:schemeClr val="dk1"/>
                </a:solidFill>
              </a:rPr>
              <a:t>WEATHERGOV, 2008</a:t>
            </a:r>
            <a:endParaRPr>
              <a:solidFill>
                <a:schemeClr val="dk1"/>
              </a:solidFill>
            </a:endParaRPr>
          </a:p>
          <a:p>
            <a:pPr indent="-342900" lvl="0" marL="457200" rtl="0" algn="l">
              <a:lnSpc>
                <a:spcPct val="115000"/>
              </a:lnSpc>
              <a:spcBef>
                <a:spcPts val="0"/>
              </a:spcBef>
              <a:spcAft>
                <a:spcPts val="0"/>
              </a:spcAft>
              <a:buSzPts val="1800"/>
              <a:buAutoNum type="arabicPeriod"/>
            </a:pPr>
            <a:r>
              <a:rPr lang="en"/>
              <a:t>ROBOCUP, 2009</a:t>
            </a:r>
            <a:endParaRPr/>
          </a:p>
          <a:p>
            <a:pPr indent="-342900" lvl="0" marL="457200" rtl="0" algn="l">
              <a:lnSpc>
                <a:spcPct val="115000"/>
              </a:lnSpc>
              <a:spcBef>
                <a:spcPts val="0"/>
              </a:spcBef>
              <a:spcAft>
                <a:spcPts val="0"/>
              </a:spcAft>
              <a:buSzPts val="1800"/>
              <a:buAutoNum type="arabicPeriod"/>
            </a:pPr>
            <a:r>
              <a:rPr lang="en"/>
              <a:t>WIKIBIO, 2016</a:t>
            </a:r>
            <a:endParaRPr/>
          </a:p>
          <a:p>
            <a:pPr indent="-342900" lvl="0" marL="457200" rtl="0" algn="l">
              <a:lnSpc>
                <a:spcPct val="115000"/>
              </a:lnSpc>
              <a:spcBef>
                <a:spcPts val="0"/>
              </a:spcBef>
              <a:spcAft>
                <a:spcPts val="0"/>
              </a:spcAft>
              <a:buSzPts val="1800"/>
              <a:buAutoNum type="arabicPeriod"/>
            </a:pPr>
            <a:r>
              <a:rPr lang="en"/>
              <a:t>ROTOWIRE and SBNATION, 2017</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Benchmark datasets</a:t>
            </a:r>
            <a:endParaRPr/>
          </a:p>
        </p:txBody>
      </p:sp>
      <p:sp>
        <p:nvSpPr>
          <p:cNvPr id="190" name="Google Shape;190;p37"/>
          <p:cNvSpPr txBox="1"/>
          <p:nvPr/>
        </p:nvSpPr>
        <p:spPr>
          <a:xfrm>
            <a:off x="345100" y="4703000"/>
            <a:ext cx="5260200" cy="28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7"/>
          <p:cNvSpPr txBox="1"/>
          <p:nvPr/>
        </p:nvSpPr>
        <p:spPr>
          <a:xfrm>
            <a:off x="4426225" y="3951550"/>
            <a:ext cx="35889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7"/>
          <p:cNvSpPr txBox="1"/>
          <p:nvPr/>
        </p:nvSpPr>
        <p:spPr>
          <a:xfrm>
            <a:off x="345100" y="4444500"/>
            <a:ext cx="63501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highlight>
                  <a:srgbClr val="FFFFFF"/>
                </a:highlight>
                <a:latin typeface="Arial"/>
                <a:ea typeface="Arial"/>
                <a:cs typeface="Arial"/>
                <a:sym typeface="Arial"/>
              </a:rPr>
              <a:t>Liang, P., Jordan, M. I., &amp; Klein, D. (2009). Learning Semantic Correspondences with Less Supervision. </a:t>
            </a:r>
            <a:r>
              <a:rPr b="0" i="1" lang="en" sz="1000" u="none" cap="none" strike="noStrike">
                <a:solidFill>
                  <a:schemeClr val="dk2"/>
                </a:solidFill>
                <a:highlight>
                  <a:srgbClr val="FFFFFF"/>
                </a:highlight>
                <a:latin typeface="Arial"/>
                <a:ea typeface="Arial"/>
                <a:cs typeface="Arial"/>
                <a:sym typeface="Arial"/>
              </a:rPr>
              <a:t>ACL-IJCNLP 2009</a:t>
            </a:r>
            <a:r>
              <a:rPr b="0" i="0" lang="en" sz="1000" u="none" cap="none" strike="noStrike">
                <a:solidFill>
                  <a:schemeClr val="dk2"/>
                </a:solidFill>
                <a:highlight>
                  <a:srgbClr val="FFFFFF"/>
                </a:highlight>
                <a:latin typeface="Arial"/>
                <a:ea typeface="Arial"/>
                <a:cs typeface="Arial"/>
                <a:sym typeface="Arial"/>
              </a:rPr>
              <a:t>, 91.</a:t>
            </a:r>
            <a:endParaRPr b="0" i="0" sz="1400" u="none" cap="none" strike="noStrike">
              <a:solidFill>
                <a:schemeClr val="dk2"/>
              </a:solidFill>
              <a:latin typeface="Arial"/>
              <a:ea typeface="Arial"/>
              <a:cs typeface="Arial"/>
              <a:sym typeface="Arial"/>
            </a:endParaRPr>
          </a:p>
        </p:txBody>
      </p:sp>
      <p:pic>
        <p:nvPicPr>
          <p:cNvPr id="193" name="Google Shape;193;p37"/>
          <p:cNvPicPr preferRelativeResize="0"/>
          <p:nvPr/>
        </p:nvPicPr>
        <p:blipFill rotWithShape="1">
          <a:blip r:embed="rId3">
            <a:alphaModFix/>
          </a:blip>
          <a:srcRect b="0" l="0" r="0" t="0"/>
          <a:stretch/>
        </p:blipFill>
        <p:spPr>
          <a:xfrm>
            <a:off x="273947" y="1238134"/>
            <a:ext cx="8596105" cy="26672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Benchmark datasets</a:t>
            </a:r>
            <a:endParaRPr/>
          </a:p>
          <a:p>
            <a:pPr indent="0" lvl="0" marL="0" rtl="0" algn="l">
              <a:lnSpc>
                <a:spcPct val="100000"/>
              </a:lnSpc>
              <a:spcBef>
                <a:spcPts val="0"/>
              </a:spcBef>
              <a:spcAft>
                <a:spcPts val="0"/>
              </a:spcAft>
              <a:buSzPts val="2800"/>
              <a:buNone/>
            </a:pPr>
            <a:r>
              <a:t/>
            </a:r>
            <a:endParaRPr/>
          </a:p>
        </p:txBody>
      </p:sp>
      <p:sp>
        <p:nvSpPr>
          <p:cNvPr id="199" name="Google Shape;199;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a:t>WEATHERGOV, 2008</a:t>
            </a:r>
            <a:endParaRPr/>
          </a:p>
          <a:p>
            <a:pPr indent="-342900" lvl="0" marL="457200" rtl="0" algn="l">
              <a:lnSpc>
                <a:spcPct val="115000"/>
              </a:lnSpc>
              <a:spcBef>
                <a:spcPts val="0"/>
              </a:spcBef>
              <a:spcAft>
                <a:spcPts val="0"/>
              </a:spcAft>
              <a:buClr>
                <a:schemeClr val="dk1"/>
              </a:buClr>
              <a:buSzPts val="1800"/>
              <a:buAutoNum type="arabicPeriod"/>
            </a:pPr>
            <a:r>
              <a:rPr lang="en">
                <a:solidFill>
                  <a:schemeClr val="dk1"/>
                </a:solidFill>
              </a:rPr>
              <a:t>ROBOCUP, 2009</a:t>
            </a:r>
            <a:endParaRPr/>
          </a:p>
          <a:p>
            <a:pPr indent="-285750" lvl="1" marL="857250" rtl="0" algn="l">
              <a:lnSpc>
                <a:spcPct val="115000"/>
              </a:lnSpc>
              <a:spcBef>
                <a:spcPts val="0"/>
              </a:spcBef>
              <a:spcAft>
                <a:spcPts val="0"/>
              </a:spcAft>
              <a:buClr>
                <a:schemeClr val="dk1"/>
              </a:buClr>
              <a:buSzPts val="1800"/>
              <a:buChar char="○"/>
            </a:pPr>
            <a:r>
              <a:rPr lang="en">
                <a:solidFill>
                  <a:schemeClr val="dk1"/>
                </a:solidFill>
              </a:rPr>
              <a:t>Robotic soccer events with human commentary </a:t>
            </a:r>
            <a:r>
              <a:rPr lang="en">
                <a:solidFill>
                  <a:srgbClr val="000000"/>
                </a:solidFill>
              </a:rPr>
              <a:t>for the championship games of Robocup simulation league</a:t>
            </a:r>
            <a:endParaRPr/>
          </a:p>
          <a:p>
            <a:pPr indent="-342900" lvl="0" marL="457200" rtl="0" algn="l">
              <a:lnSpc>
                <a:spcPct val="115000"/>
              </a:lnSpc>
              <a:spcBef>
                <a:spcPts val="0"/>
              </a:spcBef>
              <a:spcAft>
                <a:spcPts val="0"/>
              </a:spcAft>
              <a:buSzPts val="1800"/>
              <a:buAutoNum type="arabicPeriod"/>
            </a:pPr>
            <a:r>
              <a:rPr lang="en"/>
              <a:t>WIKIBIO, 2016</a:t>
            </a:r>
            <a:endParaRPr/>
          </a:p>
          <a:p>
            <a:pPr indent="-342900" lvl="0" marL="457200" rtl="0" algn="l">
              <a:lnSpc>
                <a:spcPct val="115000"/>
              </a:lnSpc>
              <a:spcBef>
                <a:spcPts val="0"/>
              </a:spcBef>
              <a:spcAft>
                <a:spcPts val="0"/>
              </a:spcAft>
              <a:buSzPts val="1800"/>
              <a:buAutoNum type="arabicPeriod"/>
            </a:pPr>
            <a:r>
              <a:rPr lang="en"/>
              <a:t>ROTOWIRE and SBNATION, 2017</a:t>
            </a:r>
            <a:endParaRPr/>
          </a:p>
        </p:txBody>
      </p:sp>
      <p:pic>
        <p:nvPicPr>
          <p:cNvPr id="200" name="Google Shape;200;p38"/>
          <p:cNvPicPr preferRelativeResize="0"/>
          <p:nvPr/>
        </p:nvPicPr>
        <p:blipFill rotWithShape="1">
          <a:blip r:embed="rId3">
            <a:alphaModFix/>
          </a:blip>
          <a:srcRect b="0" l="0" r="0" t="0"/>
          <a:stretch/>
        </p:blipFill>
        <p:spPr>
          <a:xfrm>
            <a:off x="4901938" y="2390256"/>
            <a:ext cx="3930362" cy="1919494"/>
          </a:xfrm>
          <a:prstGeom prst="rect">
            <a:avLst/>
          </a:prstGeom>
          <a:noFill/>
          <a:ln>
            <a:noFill/>
          </a:ln>
        </p:spPr>
      </p:pic>
      <p:sp>
        <p:nvSpPr>
          <p:cNvPr id="201" name="Google Shape;201;p38"/>
          <p:cNvSpPr txBox="1"/>
          <p:nvPr/>
        </p:nvSpPr>
        <p:spPr>
          <a:xfrm>
            <a:off x="345100" y="4444500"/>
            <a:ext cx="67701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highlight>
                  <a:srgbClr val="FFFFFF"/>
                </a:highlight>
                <a:latin typeface="Arial"/>
                <a:ea typeface="Arial"/>
                <a:cs typeface="Arial"/>
                <a:sym typeface="Arial"/>
              </a:rPr>
              <a:t>Chen, D. L., &amp; Mooney, R. J. (2008, July). Learning to sportscast: a test of grounded language acquisition. In </a:t>
            </a:r>
            <a:r>
              <a:rPr b="0" i="1" lang="en" sz="1000" u="none" cap="none" strike="noStrike">
                <a:solidFill>
                  <a:schemeClr val="dk2"/>
                </a:solidFill>
                <a:highlight>
                  <a:srgbClr val="FFFFFF"/>
                </a:highlight>
                <a:latin typeface="Arial"/>
                <a:ea typeface="Arial"/>
                <a:cs typeface="Arial"/>
                <a:sym typeface="Arial"/>
              </a:rPr>
              <a:t>Proceedings of the 25th international conference on Machine learning</a:t>
            </a:r>
            <a:r>
              <a:rPr b="0" i="0" lang="en" sz="1000" u="none" cap="none" strike="noStrike">
                <a:solidFill>
                  <a:schemeClr val="dk2"/>
                </a:solidFill>
                <a:highlight>
                  <a:srgbClr val="FFFFFF"/>
                </a:highlight>
                <a:latin typeface="Arial"/>
                <a:ea typeface="Arial"/>
                <a:cs typeface="Arial"/>
                <a:sym typeface="Arial"/>
              </a:rPr>
              <a:t> (pp. 128-135). ACM.</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Benchmark datasets</a:t>
            </a:r>
            <a:endParaRPr/>
          </a:p>
          <a:p>
            <a:pPr indent="0" lvl="0" marL="0" rtl="0" algn="l">
              <a:lnSpc>
                <a:spcPct val="100000"/>
              </a:lnSpc>
              <a:spcBef>
                <a:spcPts val="0"/>
              </a:spcBef>
              <a:spcAft>
                <a:spcPts val="0"/>
              </a:spcAft>
              <a:buSzPts val="2800"/>
              <a:buNone/>
            </a:pPr>
            <a:r>
              <a:t/>
            </a:r>
            <a:endParaRPr/>
          </a:p>
        </p:txBody>
      </p:sp>
      <p:sp>
        <p:nvSpPr>
          <p:cNvPr id="207" name="Google Shape;207;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a:t>WEATHERGOV, 2008</a:t>
            </a:r>
            <a:endParaRPr/>
          </a:p>
          <a:p>
            <a:pPr indent="-342900" lvl="0" marL="457200" rtl="0" algn="l">
              <a:lnSpc>
                <a:spcPct val="115000"/>
              </a:lnSpc>
              <a:spcBef>
                <a:spcPts val="0"/>
              </a:spcBef>
              <a:spcAft>
                <a:spcPts val="0"/>
              </a:spcAft>
              <a:buSzPts val="1800"/>
              <a:buAutoNum type="arabicPeriod"/>
            </a:pPr>
            <a:r>
              <a:rPr lang="en"/>
              <a:t>ROBOCUP, 2009</a:t>
            </a:r>
            <a:endParaRPr/>
          </a:p>
          <a:p>
            <a:pPr indent="-342900" lvl="0" marL="457200" rtl="0" algn="l">
              <a:lnSpc>
                <a:spcPct val="115000"/>
              </a:lnSpc>
              <a:spcBef>
                <a:spcPts val="0"/>
              </a:spcBef>
              <a:spcAft>
                <a:spcPts val="0"/>
              </a:spcAft>
              <a:buClr>
                <a:schemeClr val="dk1"/>
              </a:buClr>
              <a:buSzPts val="1800"/>
              <a:buAutoNum type="arabicPeriod"/>
            </a:pPr>
            <a:r>
              <a:rPr lang="en">
                <a:solidFill>
                  <a:schemeClr val="dk1"/>
                </a:solidFill>
              </a:rPr>
              <a:t>WIKIBIO, 2016</a:t>
            </a:r>
            <a:endParaRPr/>
          </a:p>
          <a:p>
            <a:pPr indent="-342900" lvl="1" marL="914400" rtl="0" algn="l">
              <a:lnSpc>
                <a:spcPct val="115000"/>
              </a:lnSpc>
              <a:spcBef>
                <a:spcPts val="0"/>
              </a:spcBef>
              <a:spcAft>
                <a:spcPts val="0"/>
              </a:spcAft>
              <a:buClr>
                <a:schemeClr val="dk1"/>
              </a:buClr>
              <a:buSzPts val="1800"/>
              <a:buChar char="○"/>
            </a:pPr>
            <a:r>
              <a:rPr lang="en">
                <a:solidFill>
                  <a:schemeClr val="dk1"/>
                </a:solidFill>
              </a:rPr>
              <a:t>Biographies from Wikipedia</a:t>
            </a:r>
            <a:endParaRPr/>
          </a:p>
          <a:p>
            <a:pPr indent="-342900" lvl="0" marL="457200" rtl="0" algn="l">
              <a:lnSpc>
                <a:spcPct val="115000"/>
              </a:lnSpc>
              <a:spcBef>
                <a:spcPts val="0"/>
              </a:spcBef>
              <a:spcAft>
                <a:spcPts val="0"/>
              </a:spcAft>
              <a:buSzPts val="1800"/>
              <a:buAutoNum type="arabicPeriod"/>
            </a:pPr>
            <a:r>
              <a:rPr lang="en"/>
              <a:t>ROTOWIRE and SBNATION, 2017</a:t>
            </a:r>
            <a:endParaRPr/>
          </a:p>
        </p:txBody>
      </p:sp>
      <p:pic>
        <p:nvPicPr>
          <p:cNvPr id="208" name="Google Shape;208;p39"/>
          <p:cNvPicPr preferRelativeResize="0"/>
          <p:nvPr/>
        </p:nvPicPr>
        <p:blipFill rotWithShape="1">
          <a:blip r:embed="rId3">
            <a:alphaModFix/>
          </a:blip>
          <a:srcRect b="0" l="0" r="0" t="0"/>
          <a:stretch/>
        </p:blipFill>
        <p:spPr>
          <a:xfrm>
            <a:off x="4717500" y="1007350"/>
            <a:ext cx="4114800" cy="3095625"/>
          </a:xfrm>
          <a:prstGeom prst="rect">
            <a:avLst/>
          </a:prstGeom>
          <a:noFill/>
          <a:ln>
            <a:noFill/>
          </a:ln>
        </p:spPr>
      </p:pic>
      <p:sp>
        <p:nvSpPr>
          <p:cNvPr id="209" name="Google Shape;209;p39"/>
          <p:cNvSpPr txBox="1"/>
          <p:nvPr/>
        </p:nvSpPr>
        <p:spPr>
          <a:xfrm>
            <a:off x="345100" y="4444500"/>
            <a:ext cx="67701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dk2"/>
                </a:solidFill>
                <a:highlight>
                  <a:srgbClr val="FFFFFF"/>
                </a:highlight>
                <a:latin typeface="Arial"/>
                <a:ea typeface="Arial"/>
                <a:cs typeface="Arial"/>
                <a:sym typeface="Arial"/>
              </a:rPr>
              <a:t>Sha, L., Mou, L., Liu, T., Poupart, P., Li, S., Chang, B., &amp; Sui, Z. (2017). Order-planning neural text generation from structured data. </a:t>
            </a:r>
            <a:r>
              <a:rPr b="0" i="1" lang="en" sz="1000" u="none" cap="none" strike="noStrike">
                <a:solidFill>
                  <a:schemeClr val="dk2"/>
                </a:solidFill>
                <a:highlight>
                  <a:srgbClr val="FFFFFF"/>
                </a:highlight>
                <a:latin typeface="Arial"/>
                <a:ea typeface="Arial"/>
                <a:cs typeface="Arial"/>
                <a:sym typeface="Arial"/>
              </a:rPr>
              <a:t>arXiv preprint arXiv:1709.00155</a:t>
            </a:r>
            <a:r>
              <a:rPr b="0" i="0" lang="en" sz="1000" u="none" cap="none" strike="noStrike">
                <a:solidFill>
                  <a:schemeClr val="dk2"/>
                </a:solidFill>
                <a:highlight>
                  <a:srgbClr val="FFFFFF"/>
                </a:highlight>
                <a:latin typeface="Arial"/>
                <a:ea typeface="Arial"/>
                <a:cs typeface="Arial"/>
                <a:sym typeface="Arial"/>
              </a:rPr>
              <a:t>.</a:t>
            </a:r>
            <a:endParaRPr b="0" i="0" sz="11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1200"/>
              <a:buFont typeface="Arial"/>
              <a:buNone/>
            </a:pPr>
            <a:r>
              <a:t/>
            </a:r>
            <a:endParaRPr b="0" i="0" sz="1200" u="none" cap="none" strike="noStrike">
              <a:solidFill>
                <a:schemeClr val="dk2"/>
              </a:solidFill>
              <a:highlight>
                <a:srgbClr val="FFFFFF"/>
              </a:highlight>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Benchmark datasets</a:t>
            </a:r>
            <a:endParaRPr/>
          </a:p>
          <a:p>
            <a:pPr indent="0" lvl="0" marL="0" rtl="0" algn="l">
              <a:lnSpc>
                <a:spcPct val="100000"/>
              </a:lnSpc>
              <a:spcBef>
                <a:spcPts val="0"/>
              </a:spcBef>
              <a:spcAft>
                <a:spcPts val="0"/>
              </a:spcAft>
              <a:buSzPts val="2800"/>
              <a:buNone/>
            </a:pPr>
            <a:r>
              <a:t/>
            </a:r>
            <a:endParaRPr/>
          </a:p>
        </p:txBody>
      </p:sp>
      <p:sp>
        <p:nvSpPr>
          <p:cNvPr id="215" name="Google Shape;215;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a:t>WEATHERGOV, 2008</a:t>
            </a:r>
            <a:endParaRPr/>
          </a:p>
          <a:p>
            <a:pPr indent="-342900" lvl="0" marL="457200" rtl="0" algn="l">
              <a:lnSpc>
                <a:spcPct val="115000"/>
              </a:lnSpc>
              <a:spcBef>
                <a:spcPts val="0"/>
              </a:spcBef>
              <a:spcAft>
                <a:spcPts val="0"/>
              </a:spcAft>
              <a:buSzPts val="1800"/>
              <a:buAutoNum type="arabicPeriod"/>
            </a:pPr>
            <a:r>
              <a:rPr lang="en"/>
              <a:t>ROBOCUP, 2009</a:t>
            </a:r>
            <a:endParaRPr/>
          </a:p>
          <a:p>
            <a:pPr indent="-342900" lvl="0" marL="457200" rtl="0" algn="l">
              <a:lnSpc>
                <a:spcPct val="115000"/>
              </a:lnSpc>
              <a:spcBef>
                <a:spcPts val="0"/>
              </a:spcBef>
              <a:spcAft>
                <a:spcPts val="0"/>
              </a:spcAft>
              <a:buClr>
                <a:schemeClr val="dk1"/>
              </a:buClr>
              <a:buSzPts val="1800"/>
              <a:buAutoNum type="arabicPeriod"/>
            </a:pPr>
            <a:r>
              <a:rPr lang="en">
                <a:solidFill>
                  <a:schemeClr val="dk2"/>
                </a:solidFill>
              </a:rPr>
              <a:t>WIKIBIO, 2016</a:t>
            </a:r>
            <a:endParaRPr/>
          </a:p>
          <a:p>
            <a:pPr indent="-342900" lvl="0" marL="457200" rtl="0" algn="l">
              <a:lnSpc>
                <a:spcPct val="115000"/>
              </a:lnSpc>
              <a:spcBef>
                <a:spcPts val="0"/>
              </a:spcBef>
              <a:spcAft>
                <a:spcPts val="0"/>
              </a:spcAft>
              <a:buSzPts val="1800"/>
              <a:buAutoNum type="arabicPeriod"/>
            </a:pPr>
            <a:r>
              <a:rPr lang="en">
                <a:solidFill>
                  <a:schemeClr val="dk1"/>
                </a:solidFill>
              </a:rPr>
              <a:t>ROTOWIRE and SBNATION, 2017</a:t>
            </a:r>
            <a:endParaRPr/>
          </a:p>
          <a:p>
            <a:pPr indent="-342900" lvl="1" marL="914400" rtl="0" algn="l">
              <a:lnSpc>
                <a:spcPct val="115000"/>
              </a:lnSpc>
              <a:spcBef>
                <a:spcPts val="0"/>
              </a:spcBef>
              <a:spcAft>
                <a:spcPts val="0"/>
              </a:spcAft>
              <a:buSzPts val="1800"/>
              <a:buChar char="○"/>
            </a:pPr>
            <a:r>
              <a:rPr lang="en">
                <a:solidFill>
                  <a:schemeClr val="dk1"/>
                </a:solidFill>
              </a:rPr>
              <a:t>Articles summarizing NBA basketball games with corresponding box- and line-score tables </a:t>
            </a:r>
            <a:endParaRPr/>
          </a:p>
          <a:p>
            <a:pPr indent="-228600" lvl="1" marL="914400" rtl="0" algn="l">
              <a:lnSpc>
                <a:spcPct val="115000"/>
              </a:lnSpc>
              <a:spcBef>
                <a:spcPts val="0"/>
              </a:spcBef>
              <a:spcAft>
                <a:spcPts val="0"/>
              </a:spcAft>
              <a:buSzPts val="1800"/>
              <a:buNone/>
            </a:pPr>
            <a:r>
              <a:t/>
            </a:r>
            <a:endParaRPr/>
          </a:p>
        </p:txBody>
      </p:sp>
      <p:sp>
        <p:nvSpPr>
          <p:cNvPr id="216" name="Google Shape;216;p40"/>
          <p:cNvSpPr txBox="1"/>
          <p:nvPr/>
        </p:nvSpPr>
        <p:spPr>
          <a:xfrm>
            <a:off x="345100" y="4444500"/>
            <a:ext cx="67701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dk2"/>
                </a:solidFill>
                <a:highlight>
                  <a:srgbClr val="FFFFFF"/>
                </a:highlight>
                <a:latin typeface="Arial"/>
                <a:ea typeface="Arial"/>
                <a:cs typeface="Arial"/>
                <a:sym typeface="Arial"/>
              </a:rPr>
              <a:t>Sha, L., Mou, L., Liu, T., Poupart, P., Li, S., Chang, B., &amp; Sui, Z. (2017). Order-planning neural text generation from structured data. </a:t>
            </a:r>
            <a:r>
              <a:rPr b="0" i="1" lang="en" sz="1000" u="none" cap="none" strike="noStrike">
                <a:solidFill>
                  <a:schemeClr val="dk2"/>
                </a:solidFill>
                <a:highlight>
                  <a:srgbClr val="FFFFFF"/>
                </a:highlight>
                <a:latin typeface="Arial"/>
                <a:ea typeface="Arial"/>
                <a:cs typeface="Arial"/>
                <a:sym typeface="Arial"/>
              </a:rPr>
              <a:t>arXiv preprint arXiv:1709.00155</a:t>
            </a:r>
            <a:r>
              <a:rPr b="0" i="0" lang="en" sz="1000" u="none" cap="none" strike="noStrike">
                <a:solidFill>
                  <a:schemeClr val="dk2"/>
                </a:solidFill>
                <a:highlight>
                  <a:srgbClr val="FFFFFF"/>
                </a:highlight>
                <a:latin typeface="Arial"/>
                <a:ea typeface="Arial"/>
                <a:cs typeface="Arial"/>
                <a:sym typeface="Arial"/>
              </a:rPr>
              <a:t>.</a:t>
            </a:r>
            <a:endParaRPr b="0" i="0" sz="11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1200"/>
              <a:buFont typeface="Arial"/>
              <a:buNone/>
            </a:pPr>
            <a:r>
              <a:t/>
            </a:r>
            <a:endParaRPr b="0" i="0" sz="1200" u="none" cap="none" strike="noStrike">
              <a:solidFill>
                <a:schemeClr val="dk2"/>
              </a:solidFill>
              <a:highlight>
                <a:srgbClr val="FFFFFF"/>
              </a:highlight>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Benchmark datasets</a:t>
            </a:r>
            <a:endParaRPr/>
          </a:p>
        </p:txBody>
      </p:sp>
      <p:pic>
        <p:nvPicPr>
          <p:cNvPr id="222" name="Google Shape;222;p41"/>
          <p:cNvPicPr preferRelativeResize="0"/>
          <p:nvPr/>
        </p:nvPicPr>
        <p:blipFill rotWithShape="1">
          <a:blip r:embed="rId3">
            <a:alphaModFix/>
          </a:blip>
          <a:srcRect b="0" l="0" r="0" t="0"/>
          <a:stretch/>
        </p:blipFill>
        <p:spPr>
          <a:xfrm>
            <a:off x="183650" y="1230375"/>
            <a:ext cx="3517025" cy="2794825"/>
          </a:xfrm>
          <a:prstGeom prst="rect">
            <a:avLst/>
          </a:prstGeom>
          <a:noFill/>
          <a:ln>
            <a:noFill/>
          </a:ln>
        </p:spPr>
      </p:pic>
      <p:pic>
        <p:nvPicPr>
          <p:cNvPr id="223" name="Google Shape;223;p41"/>
          <p:cNvPicPr preferRelativeResize="0"/>
          <p:nvPr/>
        </p:nvPicPr>
        <p:blipFill rotWithShape="1">
          <a:blip r:embed="rId4">
            <a:alphaModFix/>
          </a:blip>
          <a:srcRect b="0" l="0" r="0" t="0"/>
          <a:stretch/>
        </p:blipFill>
        <p:spPr>
          <a:xfrm>
            <a:off x="3791375" y="1332100"/>
            <a:ext cx="5352624" cy="2479325"/>
          </a:xfrm>
          <a:prstGeom prst="rect">
            <a:avLst/>
          </a:prstGeom>
          <a:noFill/>
          <a:ln>
            <a:noFill/>
          </a:ln>
        </p:spPr>
      </p:pic>
      <p:sp>
        <p:nvSpPr>
          <p:cNvPr id="224" name="Google Shape;224;p41"/>
          <p:cNvSpPr txBox="1"/>
          <p:nvPr/>
        </p:nvSpPr>
        <p:spPr>
          <a:xfrm>
            <a:off x="345100" y="4703000"/>
            <a:ext cx="5260200" cy="28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1"/>
          <p:cNvSpPr txBox="1"/>
          <p:nvPr/>
        </p:nvSpPr>
        <p:spPr>
          <a:xfrm>
            <a:off x="345100" y="4444500"/>
            <a:ext cx="66465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2"/>
                </a:solidFill>
                <a:highlight>
                  <a:srgbClr val="FFFFFF"/>
                </a:highlight>
                <a:latin typeface="Arial"/>
                <a:ea typeface="Arial"/>
                <a:cs typeface="Arial"/>
                <a:sym typeface="Arial"/>
              </a:rPr>
              <a:t>Puduppully, R., Dong, L., &amp; Lapata, M. (2018). Data-to-Text Generation with Content Selection and Planning. </a:t>
            </a:r>
            <a:r>
              <a:rPr b="0" i="1" lang="en" sz="1200" u="none" cap="none" strike="noStrike">
                <a:solidFill>
                  <a:schemeClr val="dk2"/>
                </a:solidFill>
                <a:highlight>
                  <a:srgbClr val="FFFFFF"/>
                </a:highlight>
                <a:latin typeface="Arial"/>
                <a:ea typeface="Arial"/>
                <a:cs typeface="Arial"/>
                <a:sym typeface="Arial"/>
              </a:rPr>
              <a:t>arXiv preprint arXiv:1809.00582</a:t>
            </a:r>
            <a:r>
              <a:rPr b="0" i="0" lang="en" sz="1200" u="none" cap="none" strike="noStrike">
                <a:solidFill>
                  <a:schemeClr val="dk2"/>
                </a:solidFill>
                <a:highlight>
                  <a:srgbClr val="FFFFFF"/>
                </a:highlight>
                <a:latin typeface="Arial"/>
                <a:ea typeface="Arial"/>
                <a:cs typeface="Arial"/>
                <a:sym typeface="Arial"/>
              </a:rPr>
              <a:t>.</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1"/>
          <p:cNvSpPr txBox="1"/>
          <p:nvPr/>
        </p:nvSpPr>
        <p:spPr>
          <a:xfrm>
            <a:off x="4426225" y="3951550"/>
            <a:ext cx="35889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NLG tasks</a:t>
            </a:r>
            <a:endParaRPr/>
          </a:p>
        </p:txBody>
      </p:sp>
      <p:sp>
        <p:nvSpPr>
          <p:cNvPr id="232" name="Google Shape;232;p42"/>
          <p:cNvSpPr txBox="1"/>
          <p:nvPr/>
        </p:nvSpPr>
        <p:spPr>
          <a:xfrm>
            <a:off x="345100" y="4444500"/>
            <a:ext cx="67701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dk2"/>
                </a:solidFill>
                <a:highlight>
                  <a:srgbClr val="FFFFFF"/>
                </a:highlight>
                <a:latin typeface="Arial"/>
                <a:ea typeface="Arial"/>
                <a:cs typeface="Arial"/>
                <a:sym typeface="Arial"/>
              </a:rPr>
              <a:t>Gatt, A., &amp; Krahmer, E. (2018). Survey of the State of the Art in Natural Language Generation: Core tasks, applications and evaluation. </a:t>
            </a:r>
            <a:r>
              <a:rPr b="0" i="1" lang="en" sz="1000" u="none" cap="none" strike="noStrike">
                <a:solidFill>
                  <a:schemeClr val="dk2"/>
                </a:solidFill>
                <a:highlight>
                  <a:srgbClr val="FFFFFF"/>
                </a:highlight>
                <a:latin typeface="Arial"/>
                <a:ea typeface="Arial"/>
                <a:cs typeface="Arial"/>
                <a:sym typeface="Arial"/>
              </a:rPr>
              <a:t>Journal of Artificial Intelligence Research</a:t>
            </a:r>
            <a:r>
              <a:rPr b="0" i="0" lang="en" sz="1000" u="none" cap="none" strike="noStrike">
                <a:solidFill>
                  <a:schemeClr val="dk2"/>
                </a:solidFill>
                <a:highlight>
                  <a:srgbClr val="FFFFFF"/>
                </a:highlight>
                <a:latin typeface="Arial"/>
                <a:ea typeface="Arial"/>
                <a:cs typeface="Arial"/>
                <a:sym typeface="Arial"/>
              </a:rPr>
              <a:t>, </a:t>
            </a:r>
            <a:r>
              <a:rPr b="0" i="1" lang="en" sz="1000" u="none" cap="none" strike="noStrike">
                <a:solidFill>
                  <a:schemeClr val="dk2"/>
                </a:solidFill>
                <a:highlight>
                  <a:srgbClr val="FFFFFF"/>
                </a:highlight>
                <a:latin typeface="Arial"/>
                <a:ea typeface="Arial"/>
                <a:cs typeface="Arial"/>
                <a:sym typeface="Arial"/>
              </a:rPr>
              <a:t>61</a:t>
            </a:r>
            <a:r>
              <a:rPr b="0" i="0" lang="en" sz="1000" u="none" cap="none" strike="noStrike">
                <a:solidFill>
                  <a:schemeClr val="dk2"/>
                </a:solidFill>
                <a:highlight>
                  <a:srgbClr val="FFFFFF"/>
                </a:highlight>
                <a:latin typeface="Arial"/>
                <a:ea typeface="Arial"/>
                <a:cs typeface="Arial"/>
                <a:sym typeface="Arial"/>
              </a:rPr>
              <a:t>, 65-170.</a:t>
            </a:r>
            <a:endParaRPr b="0" i="0" sz="1200" u="none" cap="none" strike="noStrike">
              <a:solidFill>
                <a:schemeClr val="dk2"/>
              </a:solidFill>
              <a:highlight>
                <a:srgbClr val="FFFFFF"/>
              </a:highlight>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42"/>
          <p:cNvSpPr/>
          <p:nvPr/>
        </p:nvSpPr>
        <p:spPr>
          <a:xfrm>
            <a:off x="710675" y="1501925"/>
            <a:ext cx="2104200" cy="920700"/>
          </a:xfrm>
          <a:prstGeom prst="rect">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Content determination</a:t>
            </a:r>
            <a:endParaRPr b="0" i="0" sz="1800" u="none" cap="none" strike="noStrike">
              <a:solidFill>
                <a:srgbClr val="000000"/>
              </a:solidFill>
              <a:latin typeface="Arial"/>
              <a:ea typeface="Arial"/>
              <a:cs typeface="Arial"/>
              <a:sym typeface="Arial"/>
            </a:endParaRPr>
          </a:p>
        </p:txBody>
      </p:sp>
      <p:sp>
        <p:nvSpPr>
          <p:cNvPr id="234" name="Google Shape;234;p42"/>
          <p:cNvSpPr/>
          <p:nvPr/>
        </p:nvSpPr>
        <p:spPr>
          <a:xfrm>
            <a:off x="3519900" y="1501925"/>
            <a:ext cx="2104200" cy="920700"/>
          </a:xfrm>
          <a:prstGeom prst="rect">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Text structuring</a:t>
            </a:r>
            <a:endParaRPr b="0" i="0" sz="1800" u="none" cap="none" strike="noStrike">
              <a:solidFill>
                <a:srgbClr val="000000"/>
              </a:solidFill>
              <a:latin typeface="Arial"/>
              <a:ea typeface="Arial"/>
              <a:cs typeface="Arial"/>
              <a:sym typeface="Arial"/>
            </a:endParaRPr>
          </a:p>
        </p:txBody>
      </p:sp>
      <p:sp>
        <p:nvSpPr>
          <p:cNvPr id="235" name="Google Shape;235;p42"/>
          <p:cNvSpPr/>
          <p:nvPr/>
        </p:nvSpPr>
        <p:spPr>
          <a:xfrm>
            <a:off x="6329125" y="1501925"/>
            <a:ext cx="2104200" cy="920700"/>
          </a:xfrm>
          <a:prstGeom prst="rect">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Sentence aggregation</a:t>
            </a:r>
            <a:endParaRPr b="0" i="0" sz="1800" u="none" cap="none" strike="noStrike">
              <a:solidFill>
                <a:srgbClr val="000000"/>
              </a:solidFill>
              <a:latin typeface="Arial"/>
              <a:ea typeface="Arial"/>
              <a:cs typeface="Arial"/>
              <a:sym typeface="Arial"/>
            </a:endParaRPr>
          </a:p>
        </p:txBody>
      </p:sp>
      <p:sp>
        <p:nvSpPr>
          <p:cNvPr id="236" name="Google Shape;236;p42"/>
          <p:cNvSpPr/>
          <p:nvPr/>
        </p:nvSpPr>
        <p:spPr>
          <a:xfrm>
            <a:off x="6329125" y="3025925"/>
            <a:ext cx="2104200" cy="920700"/>
          </a:xfrm>
          <a:prstGeom prst="rect">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Lexicalization</a:t>
            </a:r>
            <a:endParaRPr b="0" i="0" sz="1800" u="none" cap="none" strike="noStrike">
              <a:solidFill>
                <a:srgbClr val="000000"/>
              </a:solidFill>
              <a:latin typeface="Arial"/>
              <a:ea typeface="Arial"/>
              <a:cs typeface="Arial"/>
              <a:sym typeface="Arial"/>
            </a:endParaRPr>
          </a:p>
        </p:txBody>
      </p:sp>
      <p:sp>
        <p:nvSpPr>
          <p:cNvPr id="237" name="Google Shape;237;p42"/>
          <p:cNvSpPr/>
          <p:nvPr/>
        </p:nvSpPr>
        <p:spPr>
          <a:xfrm>
            <a:off x="3509725" y="3025925"/>
            <a:ext cx="2104200" cy="920700"/>
          </a:xfrm>
          <a:prstGeom prst="rect">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Referring expression generation</a:t>
            </a:r>
            <a:endParaRPr b="0" i="0" sz="1800" u="none" cap="none" strike="noStrike">
              <a:solidFill>
                <a:srgbClr val="000000"/>
              </a:solidFill>
              <a:latin typeface="Arial"/>
              <a:ea typeface="Arial"/>
              <a:cs typeface="Arial"/>
              <a:sym typeface="Arial"/>
            </a:endParaRPr>
          </a:p>
        </p:txBody>
      </p:sp>
      <p:sp>
        <p:nvSpPr>
          <p:cNvPr id="238" name="Google Shape;238;p42"/>
          <p:cNvSpPr/>
          <p:nvPr/>
        </p:nvSpPr>
        <p:spPr>
          <a:xfrm>
            <a:off x="690325" y="3025925"/>
            <a:ext cx="2104200" cy="920700"/>
          </a:xfrm>
          <a:prstGeom prst="rect">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Linguistic realization</a:t>
            </a:r>
            <a:endParaRPr b="0" i="0" sz="1800" u="none" cap="none" strike="noStrike">
              <a:solidFill>
                <a:srgbClr val="000000"/>
              </a:solidFill>
              <a:latin typeface="Arial"/>
              <a:ea typeface="Arial"/>
              <a:cs typeface="Arial"/>
              <a:sym typeface="Arial"/>
            </a:endParaRPr>
          </a:p>
        </p:txBody>
      </p:sp>
      <p:sp>
        <p:nvSpPr>
          <p:cNvPr id="239" name="Google Shape;239;p42"/>
          <p:cNvSpPr/>
          <p:nvPr/>
        </p:nvSpPr>
        <p:spPr>
          <a:xfrm>
            <a:off x="2960975" y="1940275"/>
            <a:ext cx="396300" cy="102300"/>
          </a:xfrm>
          <a:prstGeom prst="rightArrow">
            <a:avLst>
              <a:gd fmla="val 50000" name="adj1"/>
              <a:gd fmla="val 50000" name="adj2"/>
            </a:avLst>
          </a:prstGeom>
          <a:solidFill>
            <a:schemeClr val="lt2"/>
          </a:solid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2"/>
          <p:cNvSpPr/>
          <p:nvPr/>
        </p:nvSpPr>
        <p:spPr>
          <a:xfrm>
            <a:off x="5780375" y="1940275"/>
            <a:ext cx="396300" cy="102300"/>
          </a:xfrm>
          <a:prstGeom prst="rightArrow">
            <a:avLst>
              <a:gd fmla="val 50000" name="adj1"/>
              <a:gd fmla="val 50000" name="adj2"/>
            </a:avLst>
          </a:prstGeom>
          <a:solidFill>
            <a:schemeClr val="lt2"/>
          </a:solid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42"/>
          <p:cNvSpPr/>
          <p:nvPr/>
        </p:nvSpPr>
        <p:spPr>
          <a:xfrm rot="10800000">
            <a:off x="5780375" y="3464275"/>
            <a:ext cx="396300" cy="102300"/>
          </a:xfrm>
          <a:prstGeom prst="rightArrow">
            <a:avLst>
              <a:gd fmla="val 50000" name="adj1"/>
              <a:gd fmla="val 50000" name="adj2"/>
            </a:avLst>
          </a:prstGeom>
          <a:solidFill>
            <a:schemeClr val="lt2"/>
          </a:solid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42"/>
          <p:cNvSpPr/>
          <p:nvPr/>
        </p:nvSpPr>
        <p:spPr>
          <a:xfrm rot="10800000">
            <a:off x="2960975" y="3464275"/>
            <a:ext cx="396300" cy="102300"/>
          </a:xfrm>
          <a:prstGeom prst="rightArrow">
            <a:avLst>
              <a:gd fmla="val 50000" name="adj1"/>
              <a:gd fmla="val 50000" name="adj2"/>
            </a:avLst>
          </a:prstGeom>
          <a:solidFill>
            <a:schemeClr val="lt2"/>
          </a:solid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2"/>
          <p:cNvSpPr/>
          <p:nvPr/>
        </p:nvSpPr>
        <p:spPr>
          <a:xfrm rot="5400000">
            <a:off x="7228175" y="2702275"/>
            <a:ext cx="396300" cy="102300"/>
          </a:xfrm>
          <a:prstGeom prst="rightArrow">
            <a:avLst>
              <a:gd fmla="val 50000" name="adj1"/>
              <a:gd fmla="val 50000" name="adj2"/>
            </a:avLst>
          </a:prstGeom>
          <a:solidFill>
            <a:schemeClr val="lt2"/>
          </a:solid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NLG tasks</a:t>
            </a:r>
            <a:endParaRPr/>
          </a:p>
        </p:txBody>
      </p:sp>
      <p:sp>
        <p:nvSpPr>
          <p:cNvPr id="249" name="Google Shape;249;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solidFill>
                  <a:schemeClr val="dk1"/>
                </a:solidFill>
              </a:rPr>
              <a:t>Content selection</a:t>
            </a:r>
            <a:r>
              <a:rPr lang="en"/>
              <a:t>: to decide which information should be included in the text under construction, and which should not. </a:t>
            </a:r>
            <a:endParaRPr/>
          </a:p>
          <a:p>
            <a:pPr indent="-342900" lvl="0" marL="457200" rtl="0" algn="l">
              <a:lnSpc>
                <a:spcPct val="115000"/>
              </a:lnSpc>
              <a:spcBef>
                <a:spcPts val="0"/>
              </a:spcBef>
              <a:spcAft>
                <a:spcPts val="0"/>
              </a:spcAft>
              <a:buSzPts val="1800"/>
              <a:buChar char="●"/>
            </a:pPr>
            <a:r>
              <a:rPr lang="en">
                <a:solidFill>
                  <a:schemeClr val="dk1"/>
                </a:solidFill>
              </a:rPr>
              <a:t>Text structuring</a:t>
            </a:r>
            <a:r>
              <a:rPr lang="en"/>
              <a:t>: to decide the order of presentation to the reader</a:t>
            </a:r>
            <a:endParaRPr/>
          </a:p>
          <a:p>
            <a:pPr indent="-342900" lvl="0" marL="457200" rtl="0" algn="l">
              <a:lnSpc>
                <a:spcPct val="115000"/>
              </a:lnSpc>
              <a:spcBef>
                <a:spcPts val="0"/>
              </a:spcBef>
              <a:spcAft>
                <a:spcPts val="0"/>
              </a:spcAft>
              <a:buSzPts val="1800"/>
              <a:buChar char="●"/>
            </a:pPr>
            <a:r>
              <a:rPr lang="en"/>
              <a:t>Sentence aggregation: to combine multiple messages into a single sentence</a:t>
            </a:r>
            <a:endParaRPr/>
          </a:p>
          <a:p>
            <a:pPr indent="-342900" lvl="0" marL="457200" rtl="0" algn="l">
              <a:lnSpc>
                <a:spcPct val="115000"/>
              </a:lnSpc>
              <a:spcBef>
                <a:spcPts val="0"/>
              </a:spcBef>
              <a:spcAft>
                <a:spcPts val="0"/>
              </a:spcAft>
              <a:buSzPts val="1800"/>
              <a:buChar char="●"/>
            </a:pPr>
            <a:r>
              <a:rPr lang="en">
                <a:solidFill>
                  <a:schemeClr val="dk1"/>
                </a:solidFill>
              </a:rPr>
              <a:t>Lexicalization</a:t>
            </a:r>
            <a:r>
              <a:rPr lang="en">
                <a:solidFill>
                  <a:schemeClr val="dk2"/>
                </a:solidFill>
              </a:rPr>
              <a:t>: to find the right words and phrases to express information</a:t>
            </a:r>
            <a:endParaRPr/>
          </a:p>
          <a:p>
            <a:pPr indent="-342900" lvl="0" marL="457200" rtl="0" algn="l">
              <a:lnSpc>
                <a:spcPct val="115000"/>
              </a:lnSpc>
              <a:spcBef>
                <a:spcPts val="0"/>
              </a:spcBef>
              <a:spcAft>
                <a:spcPts val="0"/>
              </a:spcAft>
              <a:buSzPts val="1800"/>
              <a:buChar char="●"/>
            </a:pPr>
            <a:r>
              <a:rPr lang="en">
                <a:solidFill>
                  <a:schemeClr val="dk1"/>
                </a:solidFill>
              </a:rPr>
              <a:t>Referring expression generation</a:t>
            </a:r>
            <a:r>
              <a:rPr lang="en">
                <a:solidFill>
                  <a:schemeClr val="dk2"/>
                </a:solidFill>
              </a:rPr>
              <a:t>: to decide whether entities are referred to using a pronoun, a proper name or an definite description</a:t>
            </a:r>
            <a:endParaRPr/>
          </a:p>
          <a:p>
            <a:pPr indent="-342900" lvl="0" marL="457200" rtl="0" algn="l">
              <a:lnSpc>
                <a:spcPct val="115000"/>
              </a:lnSpc>
              <a:spcBef>
                <a:spcPts val="0"/>
              </a:spcBef>
              <a:spcAft>
                <a:spcPts val="0"/>
              </a:spcAft>
              <a:buSzPts val="1800"/>
              <a:buChar char="●"/>
            </a:pPr>
            <a:r>
              <a:rPr lang="en">
                <a:solidFill>
                  <a:schemeClr val="dk1"/>
                </a:solidFill>
              </a:rPr>
              <a:t>Linguistic realization</a:t>
            </a:r>
            <a:r>
              <a:rPr lang="en">
                <a:solidFill>
                  <a:schemeClr val="dk2"/>
                </a:solidFill>
              </a:rPr>
              <a:t>: to form a well-formed sentence by </a:t>
            </a:r>
            <a:r>
              <a:rPr lang="en"/>
              <a:t>ordering constituents of a sentence, as well as generating the right morphological forms </a:t>
            </a:r>
            <a:endParaRPr>
              <a:solidFill>
                <a:schemeClr val="dk2"/>
              </a:solidFill>
            </a:endParaRPr>
          </a:p>
          <a:p>
            <a:pPr indent="-228600" lvl="0" marL="4572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solidFill>
                <a:srgbClr val="000000"/>
              </a:solidFill>
            </a:endParaRPr>
          </a:p>
          <a:p>
            <a:pPr indent="-228600" lvl="0" marL="457200" rtl="0" algn="l">
              <a:lnSpc>
                <a:spcPct val="115000"/>
              </a:lnSpc>
              <a:spcBef>
                <a:spcPts val="0"/>
              </a:spcBef>
              <a:spcAft>
                <a:spcPts val="0"/>
              </a:spcAft>
              <a:buSzPts val="1800"/>
              <a:buNone/>
            </a:pPr>
            <a:r>
              <a:t/>
            </a:r>
            <a:endParaRPr>
              <a:solidFill>
                <a:srgbClr val="000000"/>
              </a:solidFill>
            </a:endParaRPr>
          </a:p>
          <a:p>
            <a:pPr indent="-228600" lvl="0" marL="4572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Agenda</a:t>
            </a:r>
            <a:endParaRPr/>
          </a:p>
        </p:txBody>
      </p:sp>
      <p:sp>
        <p:nvSpPr>
          <p:cNvPr id="106" name="Google Shape;106;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Natural Language Generation (NLG) / Data-to-text generation </a:t>
            </a:r>
            <a:endParaRPr/>
          </a:p>
          <a:p>
            <a:pPr indent="-342900" lvl="0" marL="457200" rtl="0" algn="l">
              <a:lnSpc>
                <a:spcPct val="115000"/>
              </a:lnSpc>
              <a:spcBef>
                <a:spcPts val="0"/>
              </a:spcBef>
              <a:spcAft>
                <a:spcPts val="0"/>
              </a:spcAft>
              <a:buSzPts val="1800"/>
              <a:buChar char="●"/>
            </a:pPr>
            <a:r>
              <a:rPr lang="en"/>
              <a:t>Modular approaches &amp; Encoder-decoder models</a:t>
            </a:r>
            <a:endParaRPr/>
          </a:p>
          <a:p>
            <a:pPr indent="-317500" lvl="1" marL="914400" rtl="0" algn="l">
              <a:lnSpc>
                <a:spcPct val="115000"/>
              </a:lnSpc>
              <a:spcBef>
                <a:spcPts val="0"/>
              </a:spcBef>
              <a:spcAft>
                <a:spcPts val="0"/>
              </a:spcAft>
              <a:buSzPts val="1400"/>
              <a:buChar char="○"/>
            </a:pPr>
            <a:r>
              <a:rPr lang="en"/>
              <a:t>Paper 1: What to talk about and how? Selective Generation using LSTMs with Coarse-to-Fine Alignment</a:t>
            </a:r>
            <a:endParaRPr/>
          </a:p>
          <a:p>
            <a:pPr indent="-342900" lvl="0" marL="457200" rtl="0" algn="l">
              <a:lnSpc>
                <a:spcPct val="115000"/>
              </a:lnSpc>
              <a:spcBef>
                <a:spcPts val="0"/>
              </a:spcBef>
              <a:spcAft>
                <a:spcPts val="0"/>
              </a:spcAft>
              <a:buSzPts val="1800"/>
              <a:buChar char="●"/>
            </a:pPr>
            <a:r>
              <a:rPr lang="en"/>
              <a:t>Evaluations</a:t>
            </a:r>
            <a:endParaRPr/>
          </a:p>
          <a:p>
            <a:pPr indent="-317500" lvl="1" marL="914400" rtl="0" algn="l">
              <a:lnSpc>
                <a:spcPct val="115000"/>
              </a:lnSpc>
              <a:spcBef>
                <a:spcPts val="0"/>
              </a:spcBef>
              <a:spcAft>
                <a:spcPts val="0"/>
              </a:spcAft>
              <a:buSzPts val="1400"/>
              <a:buChar char="○"/>
            </a:pPr>
            <a:r>
              <a:rPr lang="en"/>
              <a:t>Paper 2: An Investigation into the Validity of Some Metrics for Automatically Evaluating Natural Language Generation Systems</a:t>
            </a:r>
            <a:endParaRPr/>
          </a:p>
          <a:p>
            <a:pPr indent="-342900" lvl="0" marL="457200" rtl="0" algn="l">
              <a:lnSpc>
                <a:spcPct val="115000"/>
              </a:lnSpc>
              <a:spcBef>
                <a:spcPts val="0"/>
              </a:spcBef>
              <a:spcAft>
                <a:spcPts val="0"/>
              </a:spcAft>
              <a:buSzPts val="1800"/>
              <a:buChar char="●"/>
            </a:pPr>
            <a:r>
              <a:rPr lang="en"/>
              <a:t>STOA developments</a:t>
            </a:r>
            <a:endParaRPr/>
          </a:p>
          <a:p>
            <a:pPr indent="-342900" lvl="1" marL="914400" rtl="0" algn="l">
              <a:lnSpc>
                <a:spcPct val="100000"/>
              </a:lnSpc>
              <a:spcBef>
                <a:spcPts val="0"/>
              </a:spcBef>
              <a:spcAft>
                <a:spcPts val="0"/>
              </a:spcAft>
              <a:buSzPts val="1800"/>
              <a:buChar char="○"/>
            </a:pPr>
            <a:r>
              <a:rPr lang="en"/>
              <a:t>Paper 3: Challenges in Data-to-Document Generation</a:t>
            </a:r>
            <a:endParaRPr/>
          </a:p>
          <a:p>
            <a:pPr indent="-342900" lvl="1" marL="914400" rtl="0" algn="l">
              <a:lnSpc>
                <a:spcPct val="115000"/>
              </a:lnSpc>
              <a:spcBef>
                <a:spcPts val="0"/>
              </a:spcBef>
              <a:spcAft>
                <a:spcPts val="0"/>
              </a:spcAft>
              <a:buSzPts val="1800"/>
              <a:buChar char="○"/>
            </a:pPr>
            <a:r>
              <a:rPr lang="en"/>
              <a:t>Paper 4: Data-to-Text Generation with Content Selection and Planning</a:t>
            </a:r>
            <a:endParaRPr/>
          </a:p>
          <a:p>
            <a:pPr indent="-342900" lvl="0" marL="457200" rtl="0" algn="l">
              <a:lnSpc>
                <a:spcPct val="115000"/>
              </a:lnSpc>
              <a:spcBef>
                <a:spcPts val="0"/>
              </a:spcBef>
              <a:spcAft>
                <a:spcPts val="0"/>
              </a:spcAft>
              <a:buSzPts val="1800"/>
              <a:buChar char="●"/>
            </a:pPr>
            <a:r>
              <a:rPr lang="en"/>
              <a:t>Discussion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4"/>
          <p:cNvSpPr txBox="1"/>
          <p:nvPr>
            <p:ph type="title"/>
          </p:nvPr>
        </p:nvSpPr>
        <p:spPr>
          <a:xfrm>
            <a:off x="311700" y="4445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NLG modular approaches</a:t>
            </a:r>
            <a:endParaRPr/>
          </a:p>
        </p:txBody>
      </p:sp>
      <p:sp>
        <p:nvSpPr>
          <p:cNvPr id="255" name="Google Shape;255;p44"/>
          <p:cNvSpPr txBox="1"/>
          <p:nvPr/>
        </p:nvSpPr>
        <p:spPr>
          <a:xfrm>
            <a:off x="345100" y="4444500"/>
            <a:ext cx="67701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dk2"/>
                </a:solidFill>
                <a:highlight>
                  <a:srgbClr val="FFFFFF"/>
                </a:highlight>
                <a:latin typeface="Arial"/>
                <a:ea typeface="Arial"/>
                <a:cs typeface="Arial"/>
                <a:sym typeface="Arial"/>
              </a:rPr>
              <a:t>Gatt, A., &amp; Krahmer, E. (2018). Survey of the State of the Art in Natural Language Generation: Core tasks, applications and evaluation. </a:t>
            </a:r>
            <a:r>
              <a:rPr b="0" i="1" lang="en" sz="1000" u="none" cap="none" strike="noStrike">
                <a:solidFill>
                  <a:schemeClr val="dk2"/>
                </a:solidFill>
                <a:highlight>
                  <a:srgbClr val="FFFFFF"/>
                </a:highlight>
                <a:latin typeface="Arial"/>
                <a:ea typeface="Arial"/>
                <a:cs typeface="Arial"/>
                <a:sym typeface="Arial"/>
              </a:rPr>
              <a:t>Journal of Artificial Intelligence Research</a:t>
            </a:r>
            <a:r>
              <a:rPr b="0" i="0" lang="en" sz="1000" u="none" cap="none" strike="noStrike">
                <a:solidFill>
                  <a:schemeClr val="dk2"/>
                </a:solidFill>
                <a:highlight>
                  <a:srgbClr val="FFFFFF"/>
                </a:highlight>
                <a:latin typeface="Arial"/>
                <a:ea typeface="Arial"/>
                <a:cs typeface="Arial"/>
                <a:sym typeface="Arial"/>
              </a:rPr>
              <a:t>, </a:t>
            </a:r>
            <a:r>
              <a:rPr b="0" i="1" lang="en" sz="1000" u="none" cap="none" strike="noStrike">
                <a:solidFill>
                  <a:schemeClr val="dk2"/>
                </a:solidFill>
                <a:highlight>
                  <a:srgbClr val="FFFFFF"/>
                </a:highlight>
                <a:latin typeface="Arial"/>
                <a:ea typeface="Arial"/>
                <a:cs typeface="Arial"/>
                <a:sym typeface="Arial"/>
              </a:rPr>
              <a:t>61</a:t>
            </a:r>
            <a:r>
              <a:rPr b="0" i="0" lang="en" sz="1000" u="none" cap="none" strike="noStrike">
                <a:solidFill>
                  <a:schemeClr val="dk2"/>
                </a:solidFill>
                <a:highlight>
                  <a:srgbClr val="FFFFFF"/>
                </a:highlight>
                <a:latin typeface="Arial"/>
                <a:ea typeface="Arial"/>
                <a:cs typeface="Arial"/>
                <a:sym typeface="Arial"/>
              </a:rPr>
              <a:t>, 65-170.</a:t>
            </a:r>
            <a:endParaRPr b="0" i="0" sz="1200" u="none" cap="none" strike="noStrike">
              <a:solidFill>
                <a:schemeClr val="dk2"/>
              </a:solidFill>
              <a:highlight>
                <a:srgbClr val="FFFFFF"/>
              </a:highlight>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4"/>
          <p:cNvSpPr/>
          <p:nvPr/>
        </p:nvSpPr>
        <p:spPr>
          <a:xfrm>
            <a:off x="710675" y="1501925"/>
            <a:ext cx="2104200" cy="920700"/>
          </a:xfrm>
          <a:prstGeom prst="rect">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Content determination</a:t>
            </a:r>
            <a:endParaRPr b="0" i="0" sz="1800" u="none" cap="none" strike="noStrike">
              <a:solidFill>
                <a:srgbClr val="000000"/>
              </a:solidFill>
              <a:latin typeface="Arial"/>
              <a:ea typeface="Arial"/>
              <a:cs typeface="Arial"/>
              <a:sym typeface="Arial"/>
            </a:endParaRPr>
          </a:p>
        </p:txBody>
      </p:sp>
      <p:sp>
        <p:nvSpPr>
          <p:cNvPr id="257" name="Google Shape;257;p44"/>
          <p:cNvSpPr/>
          <p:nvPr/>
        </p:nvSpPr>
        <p:spPr>
          <a:xfrm>
            <a:off x="3519900" y="1501925"/>
            <a:ext cx="2104200" cy="920700"/>
          </a:xfrm>
          <a:prstGeom prst="rect">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Text structuring</a:t>
            </a:r>
            <a:endParaRPr b="0" i="0" sz="1800" u="none" cap="none" strike="noStrike">
              <a:solidFill>
                <a:srgbClr val="000000"/>
              </a:solidFill>
              <a:latin typeface="Arial"/>
              <a:ea typeface="Arial"/>
              <a:cs typeface="Arial"/>
              <a:sym typeface="Arial"/>
            </a:endParaRPr>
          </a:p>
        </p:txBody>
      </p:sp>
      <p:sp>
        <p:nvSpPr>
          <p:cNvPr id="258" name="Google Shape;258;p44"/>
          <p:cNvSpPr/>
          <p:nvPr/>
        </p:nvSpPr>
        <p:spPr>
          <a:xfrm>
            <a:off x="6329125" y="1501925"/>
            <a:ext cx="2104200" cy="920700"/>
          </a:xfrm>
          <a:prstGeom prst="rect">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Sentence aggregation</a:t>
            </a:r>
            <a:endParaRPr b="0" i="0" sz="1800" u="none" cap="none" strike="noStrike">
              <a:solidFill>
                <a:srgbClr val="000000"/>
              </a:solidFill>
              <a:latin typeface="Arial"/>
              <a:ea typeface="Arial"/>
              <a:cs typeface="Arial"/>
              <a:sym typeface="Arial"/>
            </a:endParaRPr>
          </a:p>
        </p:txBody>
      </p:sp>
      <p:sp>
        <p:nvSpPr>
          <p:cNvPr id="259" name="Google Shape;259;p44"/>
          <p:cNvSpPr/>
          <p:nvPr/>
        </p:nvSpPr>
        <p:spPr>
          <a:xfrm>
            <a:off x="6329125" y="3025925"/>
            <a:ext cx="2104200" cy="920700"/>
          </a:xfrm>
          <a:prstGeom prst="rect">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Lexicalization</a:t>
            </a:r>
            <a:endParaRPr b="0" i="0" sz="1800" u="none" cap="none" strike="noStrike">
              <a:solidFill>
                <a:srgbClr val="000000"/>
              </a:solidFill>
              <a:latin typeface="Arial"/>
              <a:ea typeface="Arial"/>
              <a:cs typeface="Arial"/>
              <a:sym typeface="Arial"/>
            </a:endParaRPr>
          </a:p>
        </p:txBody>
      </p:sp>
      <p:sp>
        <p:nvSpPr>
          <p:cNvPr id="260" name="Google Shape;260;p44"/>
          <p:cNvSpPr/>
          <p:nvPr/>
        </p:nvSpPr>
        <p:spPr>
          <a:xfrm>
            <a:off x="3509725" y="3025925"/>
            <a:ext cx="2104200" cy="920700"/>
          </a:xfrm>
          <a:prstGeom prst="rect">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Referring expression generation</a:t>
            </a:r>
            <a:endParaRPr b="0" i="0" sz="1800" u="none" cap="none" strike="noStrike">
              <a:solidFill>
                <a:srgbClr val="000000"/>
              </a:solidFill>
              <a:latin typeface="Arial"/>
              <a:ea typeface="Arial"/>
              <a:cs typeface="Arial"/>
              <a:sym typeface="Arial"/>
            </a:endParaRPr>
          </a:p>
        </p:txBody>
      </p:sp>
      <p:sp>
        <p:nvSpPr>
          <p:cNvPr id="261" name="Google Shape;261;p44"/>
          <p:cNvSpPr/>
          <p:nvPr/>
        </p:nvSpPr>
        <p:spPr>
          <a:xfrm>
            <a:off x="690325" y="3025925"/>
            <a:ext cx="2104200" cy="920700"/>
          </a:xfrm>
          <a:prstGeom prst="rect">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Linguistic realization</a:t>
            </a:r>
            <a:endParaRPr b="0" i="0" sz="1800" u="none" cap="none" strike="noStrike">
              <a:solidFill>
                <a:srgbClr val="000000"/>
              </a:solidFill>
              <a:latin typeface="Arial"/>
              <a:ea typeface="Arial"/>
              <a:cs typeface="Arial"/>
              <a:sym typeface="Arial"/>
            </a:endParaRPr>
          </a:p>
        </p:txBody>
      </p:sp>
      <p:sp>
        <p:nvSpPr>
          <p:cNvPr id="262" name="Google Shape;262;p44"/>
          <p:cNvSpPr/>
          <p:nvPr/>
        </p:nvSpPr>
        <p:spPr>
          <a:xfrm>
            <a:off x="2960975" y="1940275"/>
            <a:ext cx="396300" cy="102300"/>
          </a:xfrm>
          <a:prstGeom prst="rightArrow">
            <a:avLst>
              <a:gd fmla="val 50000" name="adj1"/>
              <a:gd fmla="val 50000" name="adj2"/>
            </a:avLst>
          </a:prstGeom>
          <a:solidFill>
            <a:schemeClr val="lt2"/>
          </a:solid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44"/>
          <p:cNvSpPr/>
          <p:nvPr/>
        </p:nvSpPr>
        <p:spPr>
          <a:xfrm>
            <a:off x="5780375" y="1940275"/>
            <a:ext cx="396300" cy="102300"/>
          </a:xfrm>
          <a:prstGeom prst="rightArrow">
            <a:avLst>
              <a:gd fmla="val 50000" name="adj1"/>
              <a:gd fmla="val 50000" name="adj2"/>
            </a:avLst>
          </a:prstGeom>
          <a:solidFill>
            <a:schemeClr val="lt2"/>
          </a:solid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4"/>
          <p:cNvSpPr/>
          <p:nvPr/>
        </p:nvSpPr>
        <p:spPr>
          <a:xfrm rot="10800000">
            <a:off x="5780375" y="3464275"/>
            <a:ext cx="396300" cy="102300"/>
          </a:xfrm>
          <a:prstGeom prst="rightArrow">
            <a:avLst>
              <a:gd fmla="val 50000" name="adj1"/>
              <a:gd fmla="val 50000" name="adj2"/>
            </a:avLst>
          </a:prstGeom>
          <a:solidFill>
            <a:schemeClr val="lt2"/>
          </a:solid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44"/>
          <p:cNvSpPr/>
          <p:nvPr/>
        </p:nvSpPr>
        <p:spPr>
          <a:xfrm rot="10800000">
            <a:off x="2960975" y="3464275"/>
            <a:ext cx="396300" cy="102300"/>
          </a:xfrm>
          <a:prstGeom prst="rightArrow">
            <a:avLst>
              <a:gd fmla="val 50000" name="adj1"/>
              <a:gd fmla="val 50000" name="adj2"/>
            </a:avLst>
          </a:prstGeom>
          <a:solidFill>
            <a:schemeClr val="lt2"/>
          </a:solid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44"/>
          <p:cNvSpPr/>
          <p:nvPr/>
        </p:nvSpPr>
        <p:spPr>
          <a:xfrm rot="5400000">
            <a:off x="7228175" y="2702275"/>
            <a:ext cx="396300" cy="102300"/>
          </a:xfrm>
          <a:prstGeom prst="rightArrow">
            <a:avLst>
              <a:gd fmla="val 50000" name="adj1"/>
              <a:gd fmla="val 50000" name="adj2"/>
            </a:avLst>
          </a:prstGeom>
          <a:solidFill>
            <a:schemeClr val="lt2"/>
          </a:solid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44"/>
          <p:cNvSpPr/>
          <p:nvPr/>
        </p:nvSpPr>
        <p:spPr>
          <a:xfrm>
            <a:off x="462275" y="1022850"/>
            <a:ext cx="5318100" cy="1548900"/>
          </a:xfrm>
          <a:prstGeom prst="rect">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Text Planner</a:t>
            </a:r>
            <a:endParaRPr b="1" i="0" sz="1800" u="none" cap="none" strike="noStrike">
              <a:solidFill>
                <a:srgbClr val="000000"/>
              </a:solidFill>
              <a:latin typeface="Arial"/>
              <a:ea typeface="Arial"/>
              <a:cs typeface="Arial"/>
              <a:sym typeface="Arial"/>
            </a:endParaRPr>
          </a:p>
        </p:txBody>
      </p:sp>
      <p:sp>
        <p:nvSpPr>
          <p:cNvPr id="268" name="Google Shape;268;p44"/>
          <p:cNvSpPr/>
          <p:nvPr/>
        </p:nvSpPr>
        <p:spPr>
          <a:xfrm>
            <a:off x="462275" y="2851650"/>
            <a:ext cx="2607900" cy="1548900"/>
          </a:xfrm>
          <a:prstGeom prst="rect">
            <a:avLst/>
          </a:prstGeom>
          <a:noFill/>
          <a:ln cap="flat" cmpd="sng" w="2857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Realizer</a:t>
            </a:r>
            <a:endParaRPr b="1" i="0" sz="1800" u="none" cap="none" strike="noStrike">
              <a:solidFill>
                <a:srgbClr val="000000"/>
              </a:solidFill>
              <a:latin typeface="Arial"/>
              <a:ea typeface="Arial"/>
              <a:cs typeface="Arial"/>
              <a:sym typeface="Arial"/>
            </a:endParaRPr>
          </a:p>
        </p:txBody>
      </p:sp>
      <p:sp>
        <p:nvSpPr>
          <p:cNvPr id="269" name="Google Shape;269;p44"/>
          <p:cNvSpPr/>
          <p:nvPr/>
        </p:nvSpPr>
        <p:spPr>
          <a:xfrm rot="-5400000">
            <a:off x="4260075" y="26000"/>
            <a:ext cx="3360000" cy="5342400"/>
          </a:xfrm>
          <a:prstGeom prst="corner">
            <a:avLst>
              <a:gd fmla="val 77702" name="adj1"/>
              <a:gd fmla="val 45297" name="adj2"/>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44"/>
          <p:cNvSpPr txBox="1"/>
          <p:nvPr/>
        </p:nvSpPr>
        <p:spPr>
          <a:xfrm>
            <a:off x="6497375" y="1117925"/>
            <a:ext cx="2162700" cy="28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Sentence Planner</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Text planner</a:t>
            </a:r>
            <a:endParaRPr/>
          </a:p>
        </p:txBody>
      </p:sp>
      <p:pic>
        <p:nvPicPr>
          <p:cNvPr id="276" name="Google Shape;276;p45"/>
          <p:cNvPicPr preferRelativeResize="0"/>
          <p:nvPr/>
        </p:nvPicPr>
        <p:blipFill rotWithShape="1">
          <a:blip r:embed="rId3">
            <a:alphaModFix/>
          </a:blip>
          <a:srcRect b="0" l="0" r="0" t="0"/>
          <a:stretch/>
        </p:blipFill>
        <p:spPr>
          <a:xfrm>
            <a:off x="3682475" y="1380625"/>
            <a:ext cx="5461525" cy="2382248"/>
          </a:xfrm>
          <a:prstGeom prst="rect">
            <a:avLst/>
          </a:prstGeom>
          <a:noFill/>
          <a:ln>
            <a:noFill/>
          </a:ln>
        </p:spPr>
      </p:pic>
      <p:pic>
        <p:nvPicPr>
          <p:cNvPr id="277" name="Google Shape;277;p45"/>
          <p:cNvPicPr preferRelativeResize="0"/>
          <p:nvPr/>
        </p:nvPicPr>
        <p:blipFill rotWithShape="1">
          <a:blip r:embed="rId4">
            <a:alphaModFix/>
          </a:blip>
          <a:srcRect b="0" l="0" r="0" t="0"/>
          <a:stretch/>
        </p:blipFill>
        <p:spPr>
          <a:xfrm>
            <a:off x="453095" y="1356254"/>
            <a:ext cx="3147333" cy="243099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Sentence planner</a:t>
            </a:r>
            <a:endParaRPr/>
          </a:p>
        </p:txBody>
      </p:sp>
      <p:pic>
        <p:nvPicPr>
          <p:cNvPr id="283" name="Google Shape;283;p46"/>
          <p:cNvPicPr preferRelativeResize="0"/>
          <p:nvPr/>
        </p:nvPicPr>
        <p:blipFill rotWithShape="1">
          <a:blip r:embed="rId3">
            <a:alphaModFix/>
          </a:blip>
          <a:srcRect b="0" l="0" r="0" t="0"/>
          <a:stretch/>
        </p:blipFill>
        <p:spPr>
          <a:xfrm>
            <a:off x="1666470" y="1035493"/>
            <a:ext cx="5811060" cy="307251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Realizer</a:t>
            </a:r>
            <a:endParaRPr/>
          </a:p>
        </p:txBody>
      </p:sp>
      <p:pic>
        <p:nvPicPr>
          <p:cNvPr id="289" name="Google Shape;289;p47"/>
          <p:cNvPicPr preferRelativeResize="0"/>
          <p:nvPr/>
        </p:nvPicPr>
        <p:blipFill rotWithShape="1">
          <a:blip r:embed="rId3">
            <a:alphaModFix/>
          </a:blip>
          <a:srcRect b="0" l="0" r="0" t="0"/>
          <a:stretch/>
        </p:blipFill>
        <p:spPr>
          <a:xfrm>
            <a:off x="1869876" y="3565672"/>
            <a:ext cx="5404248" cy="857501"/>
          </a:xfrm>
          <a:prstGeom prst="rect">
            <a:avLst/>
          </a:prstGeom>
          <a:noFill/>
          <a:ln>
            <a:noFill/>
          </a:ln>
        </p:spPr>
      </p:pic>
      <p:pic>
        <p:nvPicPr>
          <p:cNvPr id="290" name="Google Shape;290;p47"/>
          <p:cNvPicPr preferRelativeResize="0"/>
          <p:nvPr/>
        </p:nvPicPr>
        <p:blipFill rotWithShape="1">
          <a:blip r:embed="rId4">
            <a:alphaModFix/>
          </a:blip>
          <a:srcRect b="0" l="0" r="0" t="0"/>
          <a:stretch/>
        </p:blipFill>
        <p:spPr>
          <a:xfrm>
            <a:off x="2998333" y="1017725"/>
            <a:ext cx="3147333" cy="24309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Encoder-decoder architecture</a:t>
            </a:r>
            <a:endParaRPr/>
          </a:p>
        </p:txBody>
      </p:sp>
      <p:pic>
        <p:nvPicPr>
          <p:cNvPr id="296" name="Google Shape;296;p48"/>
          <p:cNvPicPr preferRelativeResize="0"/>
          <p:nvPr/>
        </p:nvPicPr>
        <p:blipFill rotWithShape="1">
          <a:blip r:embed="rId3">
            <a:alphaModFix/>
          </a:blip>
          <a:srcRect b="11040" l="0" r="0" t="9410"/>
          <a:stretch/>
        </p:blipFill>
        <p:spPr>
          <a:xfrm>
            <a:off x="2594000" y="1215588"/>
            <a:ext cx="3956000" cy="3137775"/>
          </a:xfrm>
          <a:prstGeom prst="rect">
            <a:avLst/>
          </a:prstGeom>
          <a:noFill/>
          <a:ln>
            <a:noFill/>
          </a:ln>
        </p:spPr>
      </p:pic>
      <p:sp>
        <p:nvSpPr>
          <p:cNvPr id="297" name="Google Shape;297;p48"/>
          <p:cNvSpPr txBox="1"/>
          <p:nvPr/>
        </p:nvSpPr>
        <p:spPr>
          <a:xfrm>
            <a:off x="345100" y="4444500"/>
            <a:ext cx="67701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222222"/>
                </a:solidFill>
                <a:highlight>
                  <a:srgbClr val="FFFFFF"/>
                </a:highlight>
                <a:latin typeface="Arial"/>
                <a:ea typeface="Arial"/>
                <a:cs typeface="Arial"/>
                <a:sym typeface="Arial"/>
              </a:rPr>
              <a:t>Mei, H., Bansal, M., &amp; Walter, M. R. (2015). What to talk about and how? selective generation using lstms with coarse-to-fine alignment. </a:t>
            </a:r>
            <a:r>
              <a:rPr b="0" i="1" lang="en" sz="1000" u="none" cap="none" strike="noStrike">
                <a:solidFill>
                  <a:srgbClr val="222222"/>
                </a:solidFill>
                <a:highlight>
                  <a:srgbClr val="FFFFFF"/>
                </a:highlight>
                <a:latin typeface="Arial"/>
                <a:ea typeface="Arial"/>
                <a:cs typeface="Arial"/>
                <a:sym typeface="Arial"/>
              </a:rPr>
              <a:t>arXiv preprint arXiv:1509.00838</a:t>
            </a:r>
            <a:r>
              <a:rPr b="0" i="0" lang="en" sz="1000" u="none" cap="none" strike="noStrike">
                <a:solidFill>
                  <a:srgbClr val="222222"/>
                </a:solidFill>
                <a:highlight>
                  <a:srgbClr val="FFFFFF"/>
                </a:highlight>
                <a:latin typeface="Arial"/>
                <a:ea typeface="Arial"/>
                <a:cs typeface="Arial"/>
                <a:sym typeface="Arial"/>
              </a:rPr>
              <a:t>.</a:t>
            </a:r>
            <a:endParaRPr b="0" i="0" sz="1200" u="none" cap="none" strike="noStrike">
              <a:solidFill>
                <a:schemeClr val="dk2"/>
              </a:solidFill>
              <a:highlight>
                <a:srgbClr val="FFFFFF"/>
              </a:highlight>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5200"/>
              <a:buNone/>
            </a:pPr>
            <a:r>
              <a:rPr lang="en" sz="3000"/>
              <a:t>What to talk about and how? </a:t>
            </a:r>
            <a:endParaRPr sz="3000"/>
          </a:p>
          <a:p>
            <a:pPr indent="0" lvl="0" marL="0" rtl="0" algn="ctr">
              <a:lnSpc>
                <a:spcPct val="115000"/>
              </a:lnSpc>
              <a:spcBef>
                <a:spcPts val="0"/>
              </a:spcBef>
              <a:spcAft>
                <a:spcPts val="0"/>
              </a:spcAft>
              <a:buSzPts val="5200"/>
              <a:buNone/>
            </a:pPr>
            <a:r>
              <a:rPr lang="en" sz="3000"/>
              <a:t>Selective Generation using LSTMs with Coarse-to-Fine Alignment</a:t>
            </a:r>
            <a:endParaRPr sz="3000"/>
          </a:p>
        </p:txBody>
      </p:sp>
      <p:sp>
        <p:nvSpPr>
          <p:cNvPr id="303" name="Google Shape;303;p4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800"/>
              <a:t>Hongyuan Mei, Mohit Bansal, Matthew R. Walter </a:t>
            </a:r>
            <a:endParaRPr sz="1800"/>
          </a:p>
          <a:p>
            <a:pPr indent="0" lvl="0" marL="0" rtl="0" algn="ctr">
              <a:lnSpc>
                <a:spcPct val="100000"/>
              </a:lnSpc>
              <a:spcBef>
                <a:spcPts val="0"/>
              </a:spcBef>
              <a:spcAft>
                <a:spcPts val="0"/>
              </a:spcAft>
              <a:buSzPts val="2800"/>
              <a:buNone/>
            </a:pPr>
            <a:r>
              <a:rPr lang="en" sz="1800"/>
              <a:t>NAACL 2016</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Contributions</a:t>
            </a:r>
            <a:endParaRPr/>
          </a:p>
        </p:txBody>
      </p:sp>
      <p:sp>
        <p:nvSpPr>
          <p:cNvPr id="309" name="Google Shape;309;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They proposed an end-to-end, domain independent neural encoder-aligner-decoder model for selective generation.</a:t>
            </a:r>
            <a:endParaRPr/>
          </a:p>
          <a:p>
            <a:pPr indent="-342900" lvl="0" marL="457200" rtl="0" algn="l">
              <a:lnSpc>
                <a:spcPct val="115000"/>
              </a:lnSpc>
              <a:spcBef>
                <a:spcPts val="0"/>
              </a:spcBef>
              <a:spcAft>
                <a:spcPts val="0"/>
              </a:spcAft>
              <a:buSzPts val="1800"/>
              <a:buChar char="●"/>
            </a:pPr>
            <a:r>
              <a:rPr lang="en"/>
              <a:t>They utilized a novel coarse-to-ﬁne aligner to identify the small subset of salient records to talk about.</a:t>
            </a:r>
            <a:endParaRPr/>
          </a:p>
          <a:p>
            <a:pPr indent="-342900" lvl="0" marL="457200" rtl="0" algn="l">
              <a:lnSpc>
                <a:spcPct val="115000"/>
              </a:lnSpc>
              <a:spcBef>
                <a:spcPts val="0"/>
              </a:spcBef>
              <a:spcAft>
                <a:spcPts val="0"/>
              </a:spcAft>
              <a:buSzPts val="1800"/>
              <a:buChar char="●"/>
            </a:pPr>
            <a:r>
              <a:rPr lang="en"/>
              <a:t>The model achieves the best selection and generation results reported to-date (with 59% relative improvement in generation) on the benchmark WEATHERGOV dataset.</a:t>
            </a:r>
            <a:endParaRPr/>
          </a:p>
          <a:p>
            <a:pPr indent="-228600" lvl="0" marL="457200" rtl="0" algn="l">
              <a:lnSpc>
                <a:spcPct val="115000"/>
              </a:lnSpc>
              <a:spcBef>
                <a:spcPts val="0"/>
              </a:spcBef>
              <a:spcAft>
                <a:spcPts val="0"/>
              </a:spcAft>
              <a:buSzPts val="18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1"/>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Encoder-Aligner-Decoder</a:t>
            </a:r>
            <a:endParaRPr/>
          </a:p>
        </p:txBody>
      </p:sp>
      <p:sp>
        <p:nvSpPr>
          <p:cNvPr id="315" name="Google Shape;315;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16" name="Google Shape;316;p51"/>
          <p:cNvPicPr preferRelativeResize="0"/>
          <p:nvPr/>
        </p:nvPicPr>
        <p:blipFill rotWithShape="1">
          <a:blip r:embed="rId3">
            <a:alphaModFix/>
          </a:blip>
          <a:srcRect b="-2686" l="0" r="0" t="9411"/>
          <a:stretch/>
        </p:blipFill>
        <p:spPr>
          <a:xfrm>
            <a:off x="2350213" y="1010850"/>
            <a:ext cx="4443575" cy="41326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Coarse-to-fine Aligner</a:t>
            </a:r>
            <a:endParaRPr/>
          </a:p>
        </p:txBody>
      </p:sp>
      <p:sp>
        <p:nvSpPr>
          <p:cNvPr id="322" name="Google Shape;322;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23" name="Google Shape;323;p52"/>
          <p:cNvPicPr preferRelativeResize="0"/>
          <p:nvPr/>
        </p:nvPicPr>
        <p:blipFill rotWithShape="1">
          <a:blip r:embed="rId3">
            <a:alphaModFix/>
          </a:blip>
          <a:srcRect b="0" l="0" r="0" t="0"/>
          <a:stretch/>
        </p:blipFill>
        <p:spPr>
          <a:xfrm>
            <a:off x="4881872" y="1502238"/>
            <a:ext cx="3383150" cy="2716875"/>
          </a:xfrm>
          <a:prstGeom prst="rect">
            <a:avLst/>
          </a:prstGeom>
          <a:noFill/>
          <a:ln>
            <a:noFill/>
          </a:ln>
        </p:spPr>
      </p:pic>
      <p:pic>
        <p:nvPicPr>
          <p:cNvPr id="324" name="Google Shape;324;p52"/>
          <p:cNvPicPr preferRelativeResize="0"/>
          <p:nvPr/>
        </p:nvPicPr>
        <p:blipFill rotWithShape="1">
          <a:blip r:embed="rId4">
            <a:alphaModFix/>
          </a:blip>
          <a:srcRect b="0" l="0" r="0" t="0"/>
          <a:stretch/>
        </p:blipFill>
        <p:spPr>
          <a:xfrm>
            <a:off x="5077274" y="4219125"/>
            <a:ext cx="3383150" cy="280633"/>
          </a:xfrm>
          <a:prstGeom prst="rect">
            <a:avLst/>
          </a:prstGeom>
          <a:noFill/>
          <a:ln>
            <a:noFill/>
          </a:ln>
        </p:spPr>
      </p:pic>
      <p:pic>
        <p:nvPicPr>
          <p:cNvPr id="325" name="Google Shape;325;p52"/>
          <p:cNvPicPr preferRelativeResize="0"/>
          <p:nvPr/>
        </p:nvPicPr>
        <p:blipFill rotWithShape="1">
          <a:blip r:embed="rId5">
            <a:alphaModFix/>
          </a:blip>
          <a:srcRect b="11916" l="0" r="0" t="7131"/>
          <a:stretch/>
        </p:blipFill>
        <p:spPr>
          <a:xfrm>
            <a:off x="311700" y="1067288"/>
            <a:ext cx="4443575" cy="35867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Loss function</a:t>
            </a:r>
            <a:endParaRPr/>
          </a:p>
        </p:txBody>
      </p:sp>
      <p:pic>
        <p:nvPicPr>
          <p:cNvPr id="331" name="Google Shape;331;p53"/>
          <p:cNvPicPr preferRelativeResize="0"/>
          <p:nvPr/>
        </p:nvPicPr>
        <p:blipFill rotWithShape="1">
          <a:blip r:embed="rId3">
            <a:alphaModFix/>
          </a:blip>
          <a:srcRect b="0" l="3820" r="-3820" t="0"/>
          <a:stretch/>
        </p:blipFill>
        <p:spPr>
          <a:xfrm>
            <a:off x="541699" y="1488250"/>
            <a:ext cx="4528250" cy="2592450"/>
          </a:xfrm>
          <a:prstGeom prst="rect">
            <a:avLst/>
          </a:prstGeom>
          <a:noFill/>
          <a:ln>
            <a:noFill/>
          </a:ln>
        </p:spPr>
      </p:pic>
      <p:pic>
        <p:nvPicPr>
          <p:cNvPr id="332" name="Google Shape;332;p53"/>
          <p:cNvPicPr preferRelativeResize="0"/>
          <p:nvPr/>
        </p:nvPicPr>
        <p:blipFill rotWithShape="1">
          <a:blip r:embed="rId4">
            <a:alphaModFix/>
          </a:blip>
          <a:srcRect b="0" l="0" r="0" t="0"/>
          <a:stretch/>
        </p:blipFill>
        <p:spPr>
          <a:xfrm>
            <a:off x="5009250" y="1609223"/>
            <a:ext cx="567475" cy="665225"/>
          </a:xfrm>
          <a:prstGeom prst="rect">
            <a:avLst/>
          </a:prstGeom>
          <a:noFill/>
          <a:ln>
            <a:noFill/>
          </a:ln>
        </p:spPr>
      </p:pic>
      <p:pic>
        <p:nvPicPr>
          <p:cNvPr id="333" name="Google Shape;333;p53"/>
          <p:cNvPicPr preferRelativeResize="0"/>
          <p:nvPr/>
        </p:nvPicPr>
        <p:blipFill rotWithShape="1">
          <a:blip r:embed="rId5">
            <a:alphaModFix/>
          </a:blip>
          <a:srcRect b="0" l="0" r="0" t="0"/>
          <a:stretch/>
        </p:blipFill>
        <p:spPr>
          <a:xfrm>
            <a:off x="4933050" y="2889762"/>
            <a:ext cx="1706425" cy="363725"/>
          </a:xfrm>
          <a:prstGeom prst="rect">
            <a:avLst/>
          </a:prstGeom>
          <a:noFill/>
          <a:ln>
            <a:noFill/>
          </a:ln>
        </p:spPr>
      </p:pic>
      <p:sp>
        <p:nvSpPr>
          <p:cNvPr id="334" name="Google Shape;334;p53"/>
          <p:cNvSpPr txBox="1"/>
          <p:nvPr/>
        </p:nvSpPr>
        <p:spPr>
          <a:xfrm>
            <a:off x="5646600" y="1725525"/>
            <a:ext cx="2995800" cy="43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Number of selected records</a:t>
            </a:r>
            <a:endParaRPr b="0" i="0" sz="1800" u="none" cap="none" strike="noStrike">
              <a:solidFill>
                <a:srgbClr val="000000"/>
              </a:solidFill>
              <a:latin typeface="Arial"/>
              <a:ea typeface="Arial"/>
              <a:cs typeface="Arial"/>
              <a:sym typeface="Arial"/>
            </a:endParaRPr>
          </a:p>
        </p:txBody>
      </p:sp>
      <p:sp>
        <p:nvSpPr>
          <p:cNvPr id="335" name="Google Shape;335;p53"/>
          <p:cNvSpPr txBox="1"/>
          <p:nvPr/>
        </p:nvSpPr>
        <p:spPr>
          <a:xfrm>
            <a:off x="4917550" y="3276100"/>
            <a:ext cx="4528200" cy="86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At least 1 record should be pre-selected</a:t>
            </a:r>
            <a:endParaRPr b="0" i="0" sz="1800" u="none" cap="none" strike="noStrike">
              <a:solidFill>
                <a:srgbClr val="000000"/>
              </a:solidFill>
              <a:latin typeface="Arial"/>
              <a:ea typeface="Arial"/>
              <a:cs typeface="Arial"/>
              <a:sym typeface="Arial"/>
            </a:endParaRPr>
          </a:p>
        </p:txBody>
      </p:sp>
      <p:cxnSp>
        <p:nvCxnSpPr>
          <p:cNvPr id="336" name="Google Shape;336;p53"/>
          <p:cNvCxnSpPr/>
          <p:nvPr/>
        </p:nvCxnSpPr>
        <p:spPr>
          <a:xfrm>
            <a:off x="4796175" y="1531150"/>
            <a:ext cx="14700" cy="26760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Natural language generation</a:t>
            </a:r>
            <a:endParaRPr/>
          </a:p>
        </p:txBody>
      </p:sp>
      <p:sp>
        <p:nvSpPr>
          <p:cNvPr id="112" name="Google Shape;112;p27"/>
          <p:cNvSpPr txBox="1"/>
          <p:nvPr>
            <p:ph idx="1" type="body"/>
          </p:nvPr>
        </p:nvSpPr>
        <p:spPr>
          <a:xfrm>
            <a:off x="2926700" y="1152475"/>
            <a:ext cx="31377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sz="1800">
                <a:solidFill>
                  <a:schemeClr val="dk1"/>
                </a:solidFill>
              </a:rPr>
              <a:t>Text-to-text generation</a:t>
            </a:r>
            <a:endParaRPr b="1" sz="1800">
              <a:solidFill>
                <a:schemeClr val="dk1"/>
              </a:solidFill>
            </a:endParaRPr>
          </a:p>
          <a:p>
            <a:pPr indent="-342900" lvl="0" marL="457200" rtl="0" algn="l">
              <a:lnSpc>
                <a:spcPct val="115000"/>
              </a:lnSpc>
              <a:spcBef>
                <a:spcPts val="1600"/>
              </a:spcBef>
              <a:spcAft>
                <a:spcPts val="0"/>
              </a:spcAft>
              <a:buSzPts val="1800"/>
              <a:buChar char="●"/>
            </a:pPr>
            <a:r>
              <a:rPr lang="en" sz="1800"/>
              <a:t>Machine translation</a:t>
            </a:r>
            <a:endParaRPr sz="1800"/>
          </a:p>
          <a:p>
            <a:pPr indent="-342900" lvl="0" marL="457200" rtl="0" algn="l">
              <a:lnSpc>
                <a:spcPct val="115000"/>
              </a:lnSpc>
              <a:spcBef>
                <a:spcPts val="0"/>
              </a:spcBef>
              <a:spcAft>
                <a:spcPts val="0"/>
              </a:spcAft>
              <a:buSzPts val="1800"/>
              <a:buChar char="●"/>
            </a:pPr>
            <a:r>
              <a:rPr lang="en" sz="1800"/>
              <a:t>Summarization</a:t>
            </a:r>
            <a:endParaRPr sz="1800"/>
          </a:p>
          <a:p>
            <a:pPr indent="-342900" lvl="0" marL="457200" rtl="0" algn="l">
              <a:lnSpc>
                <a:spcPct val="115000"/>
              </a:lnSpc>
              <a:spcBef>
                <a:spcPts val="0"/>
              </a:spcBef>
              <a:spcAft>
                <a:spcPts val="0"/>
              </a:spcAft>
              <a:buSzPts val="1800"/>
              <a:buChar char="●"/>
            </a:pPr>
            <a:r>
              <a:rPr lang="en" sz="1800"/>
              <a:t>…...</a:t>
            </a:r>
            <a:endParaRPr sz="1800"/>
          </a:p>
        </p:txBody>
      </p:sp>
      <p:sp>
        <p:nvSpPr>
          <p:cNvPr id="113" name="Google Shape;113;p27"/>
          <p:cNvSpPr txBox="1"/>
          <p:nvPr>
            <p:ph idx="2" type="body"/>
          </p:nvPr>
        </p:nvSpPr>
        <p:spPr>
          <a:xfrm>
            <a:off x="5979600" y="1152475"/>
            <a:ext cx="3309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sz="1800">
                <a:solidFill>
                  <a:schemeClr val="dk1"/>
                </a:solidFill>
              </a:rPr>
              <a:t>Data-to-text generation</a:t>
            </a:r>
            <a:endParaRPr b="1" sz="1800">
              <a:solidFill>
                <a:schemeClr val="dk1"/>
              </a:solidFill>
            </a:endParaRPr>
          </a:p>
          <a:p>
            <a:pPr indent="-342900" lvl="0" marL="457200" rtl="0" algn="l">
              <a:lnSpc>
                <a:spcPct val="115000"/>
              </a:lnSpc>
              <a:spcBef>
                <a:spcPts val="1600"/>
              </a:spcBef>
              <a:spcAft>
                <a:spcPts val="0"/>
              </a:spcAft>
              <a:buSzPts val="1800"/>
              <a:buChar char="●"/>
            </a:pPr>
            <a:r>
              <a:rPr lang="en" sz="1800"/>
              <a:t>Soccer reports</a:t>
            </a:r>
            <a:endParaRPr sz="1800"/>
          </a:p>
          <a:p>
            <a:pPr indent="-342900" lvl="0" marL="457200" rtl="0" algn="l">
              <a:lnSpc>
                <a:spcPct val="115000"/>
              </a:lnSpc>
              <a:spcBef>
                <a:spcPts val="0"/>
              </a:spcBef>
              <a:spcAft>
                <a:spcPts val="0"/>
              </a:spcAft>
              <a:buSzPts val="1800"/>
              <a:buChar char="●"/>
            </a:pPr>
            <a:r>
              <a:rPr lang="en" sz="1800"/>
              <a:t>News report on current affairs</a:t>
            </a:r>
            <a:endParaRPr sz="1800"/>
          </a:p>
          <a:p>
            <a:pPr indent="-342900" lvl="0" marL="457200" rtl="0" algn="l">
              <a:lnSpc>
                <a:spcPct val="115000"/>
              </a:lnSpc>
              <a:spcBef>
                <a:spcPts val="0"/>
              </a:spcBef>
              <a:spcAft>
                <a:spcPts val="0"/>
              </a:spcAft>
              <a:buSzPts val="1800"/>
              <a:buChar char="●"/>
            </a:pPr>
            <a:r>
              <a:rPr lang="en" sz="1800"/>
              <a:t>Financial reports</a:t>
            </a:r>
            <a:endParaRPr sz="1800"/>
          </a:p>
          <a:p>
            <a:pPr indent="-342900" lvl="0" marL="457200" rtl="0" algn="l">
              <a:lnSpc>
                <a:spcPct val="115000"/>
              </a:lnSpc>
              <a:spcBef>
                <a:spcPts val="0"/>
              </a:spcBef>
              <a:spcAft>
                <a:spcPts val="0"/>
              </a:spcAft>
              <a:buSzPts val="1800"/>
              <a:buChar char="●"/>
            </a:pPr>
            <a:r>
              <a:rPr lang="en" sz="1800"/>
              <a:t>Image captioning</a:t>
            </a:r>
            <a:endParaRPr sz="1800"/>
          </a:p>
          <a:p>
            <a:pPr indent="-342900" lvl="0" marL="457200" rtl="0" algn="l">
              <a:lnSpc>
                <a:spcPct val="115000"/>
              </a:lnSpc>
              <a:spcBef>
                <a:spcPts val="0"/>
              </a:spcBef>
              <a:spcAft>
                <a:spcPts val="0"/>
              </a:spcAft>
              <a:buSzPts val="1800"/>
              <a:buChar char="●"/>
            </a:pPr>
            <a:r>
              <a:rPr lang="en" sz="1800"/>
              <a:t>…...</a:t>
            </a:r>
            <a:endParaRPr sz="1800"/>
          </a:p>
        </p:txBody>
      </p:sp>
      <p:sp>
        <p:nvSpPr>
          <p:cNvPr id="114" name="Google Shape;114;p27"/>
          <p:cNvSpPr txBox="1"/>
          <p:nvPr/>
        </p:nvSpPr>
        <p:spPr>
          <a:xfrm>
            <a:off x="345100" y="4444500"/>
            <a:ext cx="67701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dk2"/>
                </a:solidFill>
                <a:highlight>
                  <a:srgbClr val="FFFFFF"/>
                </a:highlight>
                <a:latin typeface="Arial"/>
                <a:ea typeface="Arial"/>
                <a:cs typeface="Arial"/>
                <a:sym typeface="Arial"/>
              </a:rPr>
              <a:t>Gatt, A., &amp; Krahmer, E. (2018). Survey of the State of the Art in Natural Language Generation: Core tasks, applications and evaluation. </a:t>
            </a:r>
            <a:r>
              <a:rPr b="0" i="1" lang="en" sz="1000" u="none" cap="none" strike="noStrike">
                <a:solidFill>
                  <a:schemeClr val="dk2"/>
                </a:solidFill>
                <a:highlight>
                  <a:srgbClr val="FFFFFF"/>
                </a:highlight>
                <a:latin typeface="Arial"/>
                <a:ea typeface="Arial"/>
                <a:cs typeface="Arial"/>
                <a:sym typeface="Arial"/>
              </a:rPr>
              <a:t>Journal of Artificial Intelligence Research</a:t>
            </a:r>
            <a:r>
              <a:rPr b="0" i="0" lang="en" sz="1000" u="none" cap="none" strike="noStrike">
                <a:solidFill>
                  <a:schemeClr val="dk2"/>
                </a:solidFill>
                <a:highlight>
                  <a:srgbClr val="FFFFFF"/>
                </a:highlight>
                <a:latin typeface="Arial"/>
                <a:ea typeface="Arial"/>
                <a:cs typeface="Arial"/>
                <a:sym typeface="Arial"/>
              </a:rPr>
              <a:t>, </a:t>
            </a:r>
            <a:r>
              <a:rPr b="0" i="1" lang="en" sz="1000" u="none" cap="none" strike="noStrike">
                <a:solidFill>
                  <a:schemeClr val="dk2"/>
                </a:solidFill>
                <a:highlight>
                  <a:srgbClr val="FFFFFF"/>
                </a:highlight>
                <a:latin typeface="Arial"/>
                <a:ea typeface="Arial"/>
                <a:cs typeface="Arial"/>
                <a:sym typeface="Arial"/>
              </a:rPr>
              <a:t>61</a:t>
            </a:r>
            <a:r>
              <a:rPr b="0" i="0" lang="en" sz="1000" u="none" cap="none" strike="noStrike">
                <a:solidFill>
                  <a:schemeClr val="dk2"/>
                </a:solidFill>
                <a:highlight>
                  <a:srgbClr val="FFFFFF"/>
                </a:highlight>
                <a:latin typeface="Arial"/>
                <a:ea typeface="Arial"/>
                <a:cs typeface="Arial"/>
                <a:sym typeface="Arial"/>
              </a:rPr>
              <a:t>, 65-170.</a:t>
            </a:r>
            <a:endParaRPr b="0" i="0" sz="1200" u="none" cap="none" strike="noStrike">
              <a:solidFill>
                <a:schemeClr val="dk2"/>
              </a:solidFill>
              <a:highlight>
                <a:srgbClr val="FFFFFF"/>
              </a:highlight>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7"/>
          <p:cNvSpPr txBox="1"/>
          <p:nvPr/>
        </p:nvSpPr>
        <p:spPr>
          <a:xfrm>
            <a:off x="420950" y="1152475"/>
            <a:ext cx="2124900" cy="3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Text Generation</a:t>
            </a:r>
            <a:endParaRPr b="1"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a:p>
            <a:pPr indent="-342900" lvl="0" marL="457200" marR="0" rtl="0" algn="l">
              <a:lnSpc>
                <a:spcPct val="100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Poems</a:t>
            </a:r>
            <a:endParaRPr b="0" i="0" sz="1800" u="none" cap="none" strike="noStrike">
              <a:solidFill>
                <a:schemeClr val="dk2"/>
              </a:solidFill>
              <a:latin typeface="Arial"/>
              <a:ea typeface="Arial"/>
              <a:cs typeface="Arial"/>
              <a:sym typeface="Arial"/>
            </a:endParaRPr>
          </a:p>
          <a:p>
            <a:pPr indent="-342900" lvl="0" marL="457200" marR="0" rtl="0" algn="l">
              <a:lnSpc>
                <a:spcPct val="100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Fake papers</a:t>
            </a:r>
            <a:endParaRPr b="0" i="0" sz="1800" u="none" cap="none" strike="noStrike">
              <a:solidFill>
                <a:schemeClr val="dk2"/>
              </a:solidFill>
              <a:latin typeface="Arial"/>
              <a:ea typeface="Arial"/>
              <a:cs typeface="Arial"/>
              <a:sym typeface="Arial"/>
            </a:endParaRPr>
          </a:p>
          <a:p>
            <a:pPr indent="-342900" lvl="0" marL="457200" marR="0" rtl="0" algn="l">
              <a:lnSpc>
                <a:spcPct val="100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Stories</a:t>
            </a:r>
            <a:endParaRPr b="0" i="0" sz="1800" u="none" cap="none" strike="noStrike">
              <a:solidFill>
                <a:schemeClr val="dk2"/>
              </a:solidFill>
              <a:latin typeface="Arial"/>
              <a:ea typeface="Arial"/>
              <a:cs typeface="Arial"/>
              <a:sym typeface="Arial"/>
            </a:endParaRPr>
          </a:p>
          <a:p>
            <a:pPr indent="-342900" lvl="0" marL="457200" marR="0" rtl="0" algn="l">
              <a:lnSpc>
                <a:spcPct val="100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4"/>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Results</a:t>
            </a:r>
            <a:endParaRPr/>
          </a:p>
        </p:txBody>
      </p:sp>
      <p:pic>
        <p:nvPicPr>
          <p:cNvPr id="342" name="Google Shape;342;p54"/>
          <p:cNvPicPr preferRelativeResize="0"/>
          <p:nvPr/>
        </p:nvPicPr>
        <p:blipFill rotWithShape="1">
          <a:blip r:embed="rId3">
            <a:alphaModFix/>
          </a:blip>
          <a:srcRect b="0" l="0" r="0" t="0"/>
          <a:stretch/>
        </p:blipFill>
        <p:spPr>
          <a:xfrm>
            <a:off x="432075" y="865325"/>
            <a:ext cx="8279850" cy="3969583"/>
          </a:xfrm>
          <a:prstGeom prst="rect">
            <a:avLst/>
          </a:prstGeom>
          <a:noFill/>
          <a:ln>
            <a:noFill/>
          </a:ln>
        </p:spPr>
      </p:pic>
      <p:sp>
        <p:nvSpPr>
          <p:cNvPr id="343" name="Google Shape;343;p54"/>
          <p:cNvSpPr/>
          <p:nvPr/>
        </p:nvSpPr>
        <p:spPr>
          <a:xfrm>
            <a:off x="916250" y="787875"/>
            <a:ext cx="7641000" cy="654000"/>
          </a:xfrm>
          <a:prstGeom prst="rect">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Results on WeatherGov dataset </a:t>
            </a:r>
            <a:endParaRPr/>
          </a:p>
        </p:txBody>
      </p:sp>
      <p:sp>
        <p:nvSpPr>
          <p:cNvPr id="349" name="Google Shape;349;p55"/>
          <p:cNvSpPr txBox="1"/>
          <p:nvPr/>
        </p:nvSpPr>
        <p:spPr>
          <a:xfrm>
            <a:off x="1607775" y="3787000"/>
            <a:ext cx="36123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Content selection performance</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55"/>
          <p:cNvSpPr txBox="1"/>
          <p:nvPr/>
        </p:nvSpPr>
        <p:spPr>
          <a:xfrm>
            <a:off x="5591675" y="3787000"/>
            <a:ext cx="3671700" cy="29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Surface realization quality</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1" name="Google Shape;351;p55"/>
          <p:cNvCxnSpPr>
            <a:endCxn id="349" idx="0"/>
          </p:cNvCxnSpPr>
          <p:nvPr/>
        </p:nvCxnSpPr>
        <p:spPr>
          <a:xfrm flipH="1">
            <a:off x="3413925" y="3504700"/>
            <a:ext cx="757800" cy="282300"/>
          </a:xfrm>
          <a:prstGeom prst="straightConnector1">
            <a:avLst/>
          </a:prstGeom>
          <a:noFill/>
          <a:ln cap="flat" cmpd="sng" w="9525">
            <a:solidFill>
              <a:schemeClr val="dk2"/>
            </a:solidFill>
            <a:prstDash val="solid"/>
            <a:round/>
            <a:headEnd len="sm" w="sm" type="none"/>
            <a:tailEnd len="med" w="med" type="triangle"/>
          </a:ln>
        </p:spPr>
      </p:cxnSp>
      <p:cxnSp>
        <p:nvCxnSpPr>
          <p:cNvPr id="352" name="Google Shape;352;p55"/>
          <p:cNvCxnSpPr/>
          <p:nvPr/>
        </p:nvCxnSpPr>
        <p:spPr>
          <a:xfrm>
            <a:off x="5478350" y="3504550"/>
            <a:ext cx="1070400" cy="312300"/>
          </a:xfrm>
          <a:prstGeom prst="straightConnector1">
            <a:avLst/>
          </a:prstGeom>
          <a:noFill/>
          <a:ln cap="flat" cmpd="sng" w="9525">
            <a:solidFill>
              <a:schemeClr val="dk2"/>
            </a:solidFill>
            <a:prstDash val="solid"/>
            <a:round/>
            <a:headEnd len="sm" w="sm" type="none"/>
            <a:tailEnd len="med" w="med" type="triangle"/>
          </a:ln>
        </p:spPr>
      </p:cxnSp>
      <p:sp>
        <p:nvSpPr>
          <p:cNvPr id="353" name="Google Shape;353;p55"/>
          <p:cNvSpPr txBox="1"/>
          <p:nvPr/>
        </p:nvSpPr>
        <p:spPr>
          <a:xfrm>
            <a:off x="311700" y="2571750"/>
            <a:ext cx="2339100" cy="76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Very promising improvement over traditional methods!</a:t>
            </a:r>
            <a:endParaRPr b="0" i="0" sz="1400" u="none" cap="none" strike="noStrike">
              <a:solidFill>
                <a:srgbClr val="000000"/>
              </a:solidFill>
              <a:latin typeface="Arial"/>
              <a:ea typeface="Arial"/>
              <a:cs typeface="Arial"/>
              <a:sym typeface="Arial"/>
            </a:endParaRPr>
          </a:p>
        </p:txBody>
      </p:sp>
      <p:sp>
        <p:nvSpPr>
          <p:cNvPr id="354" name="Google Shape;354;p55"/>
          <p:cNvSpPr/>
          <p:nvPr/>
        </p:nvSpPr>
        <p:spPr>
          <a:xfrm>
            <a:off x="2083650" y="2977825"/>
            <a:ext cx="390600" cy="180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5" name="Google Shape;355;p55"/>
          <p:cNvPicPr preferRelativeResize="0"/>
          <p:nvPr/>
        </p:nvPicPr>
        <p:blipFill>
          <a:blip r:embed="rId3">
            <a:alphaModFix/>
          </a:blip>
          <a:stretch>
            <a:fillRect/>
          </a:stretch>
        </p:blipFill>
        <p:spPr>
          <a:xfrm>
            <a:off x="2474250" y="1264042"/>
            <a:ext cx="4247950" cy="227664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NLG evaluations</a:t>
            </a:r>
            <a:endParaRPr/>
          </a:p>
        </p:txBody>
      </p:sp>
      <p:sp>
        <p:nvSpPr>
          <p:cNvPr id="361" name="Google Shape;361;p5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800">
                <a:solidFill>
                  <a:schemeClr val="dk1"/>
                </a:solidFill>
              </a:rPr>
              <a:t>Human evaluations</a:t>
            </a:r>
            <a:endParaRPr sz="1800">
              <a:solidFill>
                <a:schemeClr val="dk1"/>
              </a:solidFill>
            </a:endParaRPr>
          </a:p>
          <a:p>
            <a:pPr indent="-330200" lvl="0" marL="457200" rtl="0" algn="l">
              <a:lnSpc>
                <a:spcPct val="115000"/>
              </a:lnSpc>
              <a:spcBef>
                <a:spcPts val="1600"/>
              </a:spcBef>
              <a:spcAft>
                <a:spcPts val="0"/>
              </a:spcAft>
              <a:buSzPts val="1600"/>
              <a:buChar char="●"/>
            </a:pPr>
            <a:r>
              <a:rPr lang="en" sz="1600"/>
              <a:t>Fluency or readability: the</a:t>
            </a:r>
            <a:r>
              <a:rPr b="1" lang="en" sz="1600"/>
              <a:t> linguistic </a:t>
            </a:r>
            <a:r>
              <a:rPr lang="en" sz="1600"/>
              <a:t>quality of the text</a:t>
            </a:r>
            <a:endParaRPr sz="1600"/>
          </a:p>
          <a:p>
            <a:pPr indent="-330200" lvl="0" marL="457200" rtl="0" algn="l">
              <a:lnSpc>
                <a:spcPct val="115000"/>
              </a:lnSpc>
              <a:spcBef>
                <a:spcPts val="0"/>
              </a:spcBef>
              <a:spcAft>
                <a:spcPts val="0"/>
              </a:spcAft>
              <a:buSzPts val="1600"/>
              <a:buChar char="●"/>
            </a:pPr>
            <a:r>
              <a:rPr lang="en" sz="1600"/>
              <a:t>Accuracy, adequacy, relevance or correctness relative to the input: the system’s rendition of the </a:t>
            </a:r>
            <a:r>
              <a:rPr b="1" lang="en" sz="1600"/>
              <a:t>content</a:t>
            </a:r>
            <a:r>
              <a:rPr lang="en" sz="1600"/>
              <a:t> </a:t>
            </a:r>
            <a:endParaRPr sz="1600"/>
          </a:p>
        </p:txBody>
      </p:sp>
      <p:sp>
        <p:nvSpPr>
          <p:cNvPr id="362" name="Google Shape;362;p5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800">
                <a:solidFill>
                  <a:schemeClr val="dk1"/>
                </a:solidFill>
              </a:rPr>
              <a:t>Automatic corpus-based measures</a:t>
            </a:r>
            <a:endParaRPr sz="1800">
              <a:solidFill>
                <a:schemeClr val="dk1"/>
              </a:solidFill>
            </a:endParaRPr>
          </a:p>
          <a:p>
            <a:pPr indent="-330200" lvl="0" marL="457200" rtl="0" algn="l">
              <a:lnSpc>
                <a:spcPct val="115000"/>
              </a:lnSpc>
              <a:spcBef>
                <a:spcPts val="1600"/>
              </a:spcBef>
              <a:spcAft>
                <a:spcPts val="0"/>
              </a:spcAft>
              <a:buSzPts val="1600"/>
              <a:buChar char="●"/>
            </a:pPr>
            <a:r>
              <a:rPr lang="en" sz="1600"/>
              <a:t>N-gram overlap</a:t>
            </a:r>
            <a:endParaRPr sz="1600"/>
          </a:p>
          <a:p>
            <a:pPr indent="-323850" lvl="1" marL="914400" rtl="0" algn="l">
              <a:lnSpc>
                <a:spcPct val="115000"/>
              </a:lnSpc>
              <a:spcBef>
                <a:spcPts val="0"/>
              </a:spcBef>
              <a:spcAft>
                <a:spcPts val="0"/>
              </a:spcAft>
              <a:buClr>
                <a:schemeClr val="dk1"/>
              </a:buClr>
              <a:buSzPts val="1500"/>
              <a:buChar char="○"/>
            </a:pPr>
            <a:r>
              <a:rPr b="1" lang="en" sz="1500">
                <a:solidFill>
                  <a:schemeClr val="dk1"/>
                </a:solidFill>
              </a:rPr>
              <a:t>BLEU, NIST, ROUGE, METEOR</a:t>
            </a:r>
            <a:endParaRPr b="1" sz="1500">
              <a:solidFill>
                <a:schemeClr val="dk1"/>
              </a:solidFill>
            </a:endParaRPr>
          </a:p>
          <a:p>
            <a:pPr indent="-330200" lvl="1" marL="914400" rtl="0" algn="l">
              <a:lnSpc>
                <a:spcPct val="115000"/>
              </a:lnSpc>
              <a:spcBef>
                <a:spcPts val="0"/>
              </a:spcBef>
              <a:spcAft>
                <a:spcPts val="0"/>
              </a:spcAft>
              <a:buSzPts val="1600"/>
              <a:buChar char="○"/>
            </a:pPr>
            <a:r>
              <a:rPr lang="en" sz="1600"/>
              <a:t>Perplexity, STSim</a:t>
            </a:r>
            <a:endParaRPr sz="1600"/>
          </a:p>
          <a:p>
            <a:pPr indent="-330200" lvl="0" marL="457200" rtl="0" algn="l">
              <a:lnSpc>
                <a:spcPct val="115000"/>
              </a:lnSpc>
              <a:spcBef>
                <a:spcPts val="0"/>
              </a:spcBef>
              <a:spcAft>
                <a:spcPts val="0"/>
              </a:spcAft>
              <a:buSzPts val="1600"/>
              <a:buChar char="●"/>
            </a:pPr>
            <a:r>
              <a:rPr lang="en" sz="1600"/>
              <a:t>String distance</a:t>
            </a:r>
            <a:endParaRPr sz="1600"/>
          </a:p>
          <a:p>
            <a:pPr indent="-330200" lvl="0" marL="457200" rtl="0" algn="l">
              <a:lnSpc>
                <a:spcPct val="115000"/>
              </a:lnSpc>
              <a:spcBef>
                <a:spcPts val="0"/>
              </a:spcBef>
              <a:spcAft>
                <a:spcPts val="0"/>
              </a:spcAft>
              <a:buSzPts val="1600"/>
              <a:buChar char="●"/>
            </a:pPr>
            <a:r>
              <a:rPr lang="en" sz="1600"/>
              <a:t>Content overlap</a:t>
            </a:r>
            <a:endParaRPr sz="1600"/>
          </a:p>
        </p:txBody>
      </p:sp>
      <p:sp>
        <p:nvSpPr>
          <p:cNvPr id="363" name="Google Shape;363;p56"/>
          <p:cNvSpPr txBox="1"/>
          <p:nvPr/>
        </p:nvSpPr>
        <p:spPr>
          <a:xfrm>
            <a:off x="345100" y="4444500"/>
            <a:ext cx="67701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dk2"/>
                </a:solidFill>
                <a:highlight>
                  <a:srgbClr val="FFFFFF"/>
                </a:highlight>
                <a:latin typeface="Arial"/>
                <a:ea typeface="Arial"/>
                <a:cs typeface="Arial"/>
                <a:sym typeface="Arial"/>
              </a:rPr>
              <a:t>Gatt, A., &amp; Krahmer, E. (2018). Survey of the State of the Art in Natural Language Generation: Core tasks, applications and evaluation. </a:t>
            </a:r>
            <a:r>
              <a:rPr b="0" i="1" lang="en" sz="1000" u="none" cap="none" strike="noStrike">
                <a:solidFill>
                  <a:schemeClr val="dk2"/>
                </a:solidFill>
                <a:highlight>
                  <a:srgbClr val="FFFFFF"/>
                </a:highlight>
                <a:latin typeface="Arial"/>
                <a:ea typeface="Arial"/>
                <a:cs typeface="Arial"/>
                <a:sym typeface="Arial"/>
              </a:rPr>
              <a:t>Journal of Artificial Intelligence Research</a:t>
            </a:r>
            <a:r>
              <a:rPr b="0" i="0" lang="en" sz="1000" u="none" cap="none" strike="noStrike">
                <a:solidFill>
                  <a:schemeClr val="dk2"/>
                </a:solidFill>
                <a:highlight>
                  <a:srgbClr val="FFFFFF"/>
                </a:highlight>
                <a:latin typeface="Arial"/>
                <a:ea typeface="Arial"/>
                <a:cs typeface="Arial"/>
                <a:sym typeface="Arial"/>
              </a:rPr>
              <a:t>, </a:t>
            </a:r>
            <a:r>
              <a:rPr b="0" i="1" lang="en" sz="1000" u="none" cap="none" strike="noStrike">
                <a:solidFill>
                  <a:schemeClr val="dk2"/>
                </a:solidFill>
                <a:highlight>
                  <a:srgbClr val="FFFFFF"/>
                </a:highlight>
                <a:latin typeface="Arial"/>
                <a:ea typeface="Arial"/>
                <a:cs typeface="Arial"/>
                <a:sym typeface="Arial"/>
              </a:rPr>
              <a:t>61</a:t>
            </a:r>
            <a:r>
              <a:rPr b="0" i="0" lang="en" sz="1000" u="none" cap="none" strike="noStrike">
                <a:solidFill>
                  <a:schemeClr val="dk2"/>
                </a:solidFill>
                <a:highlight>
                  <a:srgbClr val="FFFFFF"/>
                </a:highlight>
                <a:latin typeface="Arial"/>
                <a:ea typeface="Arial"/>
                <a:cs typeface="Arial"/>
                <a:sym typeface="Arial"/>
              </a:rPr>
              <a:t>, 65-170.</a:t>
            </a:r>
            <a:endParaRPr b="0" i="0" sz="1200" u="none" cap="none" strike="noStrike">
              <a:solidFill>
                <a:schemeClr val="dk2"/>
              </a:solidFill>
              <a:highlight>
                <a:srgbClr val="FFFFFF"/>
              </a:highlight>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Automatic corpus-based metrics </a:t>
            </a:r>
            <a:r>
              <a:rPr lang="en">
                <a:solidFill>
                  <a:schemeClr val="dk2"/>
                </a:solidFill>
              </a:rPr>
              <a:t>(n-gram overlap)</a:t>
            </a:r>
            <a:endParaRPr>
              <a:solidFill>
                <a:schemeClr val="dk2"/>
              </a:solidFill>
            </a:endParaRPr>
          </a:p>
        </p:txBody>
      </p:sp>
      <p:sp>
        <p:nvSpPr>
          <p:cNvPr id="369" name="Google Shape;369;p57"/>
          <p:cNvSpPr txBox="1"/>
          <p:nvPr/>
        </p:nvSpPr>
        <p:spPr>
          <a:xfrm>
            <a:off x="345100" y="4444500"/>
            <a:ext cx="67701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dk2"/>
                </a:solidFill>
                <a:highlight>
                  <a:srgbClr val="FFFFFF"/>
                </a:highlight>
                <a:latin typeface="Arial"/>
                <a:ea typeface="Arial"/>
                <a:cs typeface="Arial"/>
                <a:sym typeface="Arial"/>
              </a:rPr>
              <a:t>Gatt, A., &amp; Krahmer, E. (2018). Survey of the State of the Art in Natural Language Generation: Core tasks, applications and evaluation. </a:t>
            </a:r>
            <a:r>
              <a:rPr b="0" i="1" lang="en" sz="1000" u="none" cap="none" strike="noStrike">
                <a:solidFill>
                  <a:schemeClr val="dk2"/>
                </a:solidFill>
                <a:highlight>
                  <a:srgbClr val="FFFFFF"/>
                </a:highlight>
                <a:latin typeface="Arial"/>
                <a:ea typeface="Arial"/>
                <a:cs typeface="Arial"/>
                <a:sym typeface="Arial"/>
              </a:rPr>
              <a:t>Journal of Artificial Intelligence Research</a:t>
            </a:r>
            <a:r>
              <a:rPr b="0" i="0" lang="en" sz="1000" u="none" cap="none" strike="noStrike">
                <a:solidFill>
                  <a:schemeClr val="dk2"/>
                </a:solidFill>
                <a:highlight>
                  <a:srgbClr val="FFFFFF"/>
                </a:highlight>
                <a:latin typeface="Arial"/>
                <a:ea typeface="Arial"/>
                <a:cs typeface="Arial"/>
                <a:sym typeface="Arial"/>
              </a:rPr>
              <a:t>, </a:t>
            </a:r>
            <a:r>
              <a:rPr b="0" i="1" lang="en" sz="1000" u="none" cap="none" strike="noStrike">
                <a:solidFill>
                  <a:schemeClr val="dk2"/>
                </a:solidFill>
                <a:highlight>
                  <a:srgbClr val="FFFFFF"/>
                </a:highlight>
                <a:latin typeface="Arial"/>
                <a:ea typeface="Arial"/>
                <a:cs typeface="Arial"/>
                <a:sym typeface="Arial"/>
              </a:rPr>
              <a:t>61</a:t>
            </a:r>
            <a:r>
              <a:rPr b="0" i="0" lang="en" sz="1000" u="none" cap="none" strike="noStrike">
                <a:solidFill>
                  <a:schemeClr val="dk2"/>
                </a:solidFill>
                <a:highlight>
                  <a:srgbClr val="FFFFFF"/>
                </a:highlight>
                <a:latin typeface="Arial"/>
                <a:ea typeface="Arial"/>
                <a:cs typeface="Arial"/>
                <a:sym typeface="Arial"/>
              </a:rPr>
              <a:t>, 65-170.</a:t>
            </a:r>
            <a:endParaRPr b="0" i="0" sz="1200" u="none" cap="none" strike="noStrike">
              <a:solidFill>
                <a:schemeClr val="dk2"/>
              </a:solidFill>
              <a:highlight>
                <a:srgbClr val="FFFFFF"/>
              </a:highlight>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0" name="Google Shape;370;p57"/>
          <p:cNvPicPr preferRelativeResize="0"/>
          <p:nvPr/>
        </p:nvPicPr>
        <p:blipFill>
          <a:blip r:embed="rId3">
            <a:alphaModFix/>
          </a:blip>
          <a:stretch>
            <a:fillRect/>
          </a:stretch>
        </p:blipFill>
        <p:spPr>
          <a:xfrm>
            <a:off x="396750" y="1170125"/>
            <a:ext cx="8350494" cy="3121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76" name="Google Shape;376;p5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t/>
            </a:r>
            <a:endParaRPr/>
          </a:p>
        </p:txBody>
      </p:sp>
      <p:sp>
        <p:nvSpPr>
          <p:cNvPr id="377" name="Google Shape;377;p5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t/>
            </a:r>
            <a:endParaRPr/>
          </a:p>
        </p:txBody>
      </p:sp>
      <p:pic>
        <p:nvPicPr>
          <p:cNvPr id="378" name="Google Shape;378;p58"/>
          <p:cNvPicPr preferRelativeResize="0"/>
          <p:nvPr/>
        </p:nvPicPr>
        <p:blipFill rotWithShape="1">
          <a:blip r:embed="rId3">
            <a:alphaModFix/>
          </a:blip>
          <a:srcRect b="0" l="0" r="0" t="0"/>
          <a:stretch/>
        </p:blipFill>
        <p:spPr>
          <a:xfrm>
            <a:off x="734000" y="295426"/>
            <a:ext cx="5103579" cy="4377925"/>
          </a:xfrm>
          <a:prstGeom prst="rect">
            <a:avLst/>
          </a:prstGeom>
          <a:noFill/>
          <a:ln>
            <a:noFill/>
          </a:ln>
        </p:spPr>
      </p:pic>
      <p:sp>
        <p:nvSpPr>
          <p:cNvPr id="379" name="Google Shape;379;p58"/>
          <p:cNvSpPr txBox="1"/>
          <p:nvPr/>
        </p:nvSpPr>
        <p:spPr>
          <a:xfrm>
            <a:off x="345100" y="4596900"/>
            <a:ext cx="67701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2"/>
                </a:solidFill>
                <a:latin typeface="Arial"/>
                <a:ea typeface="Arial"/>
                <a:cs typeface="Arial"/>
                <a:sym typeface="Arial"/>
              </a:rPr>
              <a:t>http://www.statmt.org/book/slides/08-evaluation.pdf</a:t>
            </a:r>
            <a:endParaRPr b="0" i="0" sz="1100" u="none" cap="none" strike="noStrike">
              <a:solidFill>
                <a:schemeClr val="dk2"/>
              </a:solidFill>
              <a:latin typeface="Arial"/>
              <a:ea typeface="Arial"/>
              <a:cs typeface="Arial"/>
              <a:sym typeface="Arial"/>
            </a:endParaRPr>
          </a:p>
        </p:txBody>
      </p:sp>
      <p:pic>
        <p:nvPicPr>
          <p:cNvPr id="380" name="Google Shape;380;p58"/>
          <p:cNvPicPr preferRelativeResize="0"/>
          <p:nvPr/>
        </p:nvPicPr>
        <p:blipFill>
          <a:blip r:embed="rId4">
            <a:alphaModFix/>
          </a:blip>
          <a:stretch>
            <a:fillRect/>
          </a:stretch>
        </p:blipFill>
        <p:spPr>
          <a:xfrm>
            <a:off x="6094570" y="2025625"/>
            <a:ext cx="2794899" cy="708575"/>
          </a:xfrm>
          <a:prstGeom prst="rect">
            <a:avLst/>
          </a:prstGeom>
          <a:noFill/>
          <a:ln>
            <a:noFill/>
          </a:ln>
        </p:spPr>
      </p:pic>
      <p:pic>
        <p:nvPicPr>
          <p:cNvPr id="381" name="Google Shape;381;p58"/>
          <p:cNvPicPr preferRelativeResize="0"/>
          <p:nvPr/>
        </p:nvPicPr>
        <p:blipFill>
          <a:blip r:embed="rId5">
            <a:alphaModFix/>
          </a:blip>
          <a:stretch>
            <a:fillRect/>
          </a:stretch>
        </p:blipFill>
        <p:spPr>
          <a:xfrm>
            <a:off x="6115967" y="2734200"/>
            <a:ext cx="2140083" cy="572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Automatic corpus-based metrics </a:t>
            </a:r>
            <a:endParaRPr/>
          </a:p>
        </p:txBody>
      </p:sp>
      <p:sp>
        <p:nvSpPr>
          <p:cNvPr id="387" name="Google Shape;387;p59"/>
          <p:cNvSpPr txBox="1"/>
          <p:nvPr/>
        </p:nvSpPr>
        <p:spPr>
          <a:xfrm>
            <a:off x="345100" y="4444500"/>
            <a:ext cx="67701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highlight>
                  <a:srgbClr val="FFFFFF"/>
                </a:highlight>
                <a:latin typeface="Arial"/>
                <a:ea typeface="Arial"/>
                <a:cs typeface="Arial"/>
                <a:sym typeface="Arial"/>
              </a:rPr>
              <a:t>Reiter, E., &amp; Belz, A. (2009). An investigation into the validity of some metrics for automatically evaluating natural language generation systems. </a:t>
            </a:r>
            <a:r>
              <a:rPr b="0" i="1" lang="en" sz="1000" u="none" cap="none" strike="noStrike">
                <a:solidFill>
                  <a:schemeClr val="dk2"/>
                </a:solidFill>
                <a:highlight>
                  <a:srgbClr val="FFFFFF"/>
                </a:highlight>
                <a:latin typeface="Arial"/>
                <a:ea typeface="Arial"/>
                <a:cs typeface="Arial"/>
                <a:sym typeface="Arial"/>
              </a:rPr>
              <a:t>Computational Linguistics</a:t>
            </a:r>
            <a:r>
              <a:rPr b="0" i="0" lang="en" sz="1000" u="none" cap="none" strike="noStrike">
                <a:solidFill>
                  <a:schemeClr val="dk2"/>
                </a:solidFill>
                <a:highlight>
                  <a:srgbClr val="FFFFFF"/>
                </a:highlight>
                <a:latin typeface="Arial"/>
                <a:ea typeface="Arial"/>
                <a:cs typeface="Arial"/>
                <a:sym typeface="Arial"/>
              </a:rPr>
              <a:t>, </a:t>
            </a:r>
            <a:r>
              <a:rPr b="0" i="1" lang="en" sz="1000" u="none" cap="none" strike="noStrike">
                <a:solidFill>
                  <a:schemeClr val="dk2"/>
                </a:solidFill>
                <a:highlight>
                  <a:srgbClr val="FFFFFF"/>
                </a:highlight>
                <a:latin typeface="Arial"/>
                <a:ea typeface="Arial"/>
                <a:cs typeface="Arial"/>
                <a:sym typeface="Arial"/>
              </a:rPr>
              <a:t>35</a:t>
            </a:r>
            <a:r>
              <a:rPr b="0" i="0" lang="en" sz="1000" u="none" cap="none" strike="noStrike">
                <a:solidFill>
                  <a:schemeClr val="dk2"/>
                </a:solidFill>
                <a:highlight>
                  <a:srgbClr val="FFFFFF"/>
                </a:highlight>
                <a:latin typeface="Arial"/>
                <a:ea typeface="Arial"/>
                <a:cs typeface="Arial"/>
                <a:sym typeface="Arial"/>
              </a:rPr>
              <a:t>(4), 529-558.</a:t>
            </a:r>
            <a:endParaRPr b="0" i="0" sz="1400" u="none" cap="none" strike="noStrike">
              <a:solidFill>
                <a:schemeClr val="dk2"/>
              </a:solidFill>
              <a:latin typeface="Arial"/>
              <a:ea typeface="Arial"/>
              <a:cs typeface="Arial"/>
              <a:sym typeface="Arial"/>
            </a:endParaRPr>
          </a:p>
        </p:txBody>
      </p:sp>
      <p:sp>
        <p:nvSpPr>
          <p:cNvPr id="388" name="Google Shape;388;p59"/>
          <p:cNvSpPr txBox="1"/>
          <p:nvPr>
            <p:ph idx="1" type="body"/>
          </p:nvPr>
        </p:nvSpPr>
        <p:spPr>
          <a:xfrm>
            <a:off x="311700" y="1152475"/>
            <a:ext cx="8520600" cy="1552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Cheap</a:t>
            </a:r>
            <a:endParaRPr/>
          </a:p>
          <a:p>
            <a:pPr indent="-342900" lvl="0" marL="457200" rtl="0" algn="l">
              <a:lnSpc>
                <a:spcPct val="115000"/>
              </a:lnSpc>
              <a:spcBef>
                <a:spcPts val="0"/>
              </a:spcBef>
              <a:spcAft>
                <a:spcPts val="0"/>
              </a:spcAft>
              <a:buSzPts val="1800"/>
              <a:buChar char="●"/>
            </a:pPr>
            <a:r>
              <a:rPr lang="en"/>
              <a:t>Quick</a:t>
            </a:r>
            <a:endParaRPr/>
          </a:p>
          <a:p>
            <a:pPr indent="-342900" lvl="0" marL="457200" rtl="0" algn="l">
              <a:lnSpc>
                <a:spcPct val="115000"/>
              </a:lnSpc>
              <a:spcBef>
                <a:spcPts val="0"/>
              </a:spcBef>
              <a:spcAft>
                <a:spcPts val="0"/>
              </a:spcAft>
              <a:buSzPts val="1800"/>
              <a:buChar char="●"/>
            </a:pPr>
            <a:r>
              <a:rPr lang="en"/>
              <a:t>Repeatable</a:t>
            </a:r>
            <a:endParaRPr/>
          </a:p>
          <a:p>
            <a:pPr indent="-342900" lvl="0" marL="457200" rtl="0" algn="l">
              <a:lnSpc>
                <a:spcPct val="115000"/>
              </a:lnSpc>
              <a:spcBef>
                <a:spcPts val="0"/>
              </a:spcBef>
              <a:spcAft>
                <a:spcPts val="0"/>
              </a:spcAft>
              <a:buSzPts val="1800"/>
              <a:buChar char="●"/>
            </a:pPr>
            <a:r>
              <a:rPr lang="en"/>
              <a:t>Not require domain expert</a:t>
            </a:r>
            <a:endParaRPr/>
          </a:p>
        </p:txBody>
      </p:sp>
      <p:sp>
        <p:nvSpPr>
          <p:cNvPr id="389" name="Google Shape;389;p59"/>
          <p:cNvSpPr txBox="1"/>
          <p:nvPr/>
        </p:nvSpPr>
        <p:spPr>
          <a:xfrm>
            <a:off x="-573150" y="3459950"/>
            <a:ext cx="6687600" cy="78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59"/>
          <p:cNvSpPr txBox="1"/>
          <p:nvPr>
            <p:ph idx="1" type="body"/>
          </p:nvPr>
        </p:nvSpPr>
        <p:spPr>
          <a:xfrm>
            <a:off x="311700" y="2705275"/>
            <a:ext cx="8520600" cy="1552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The corpus and reference texts are often not of high enough </a:t>
            </a:r>
            <a:r>
              <a:rPr b="1" lang="en"/>
              <a:t>quality</a:t>
            </a:r>
            <a:endParaRPr b="1"/>
          </a:p>
          <a:p>
            <a:pPr indent="-342900" lvl="0" marL="457200" rtl="0" algn="l">
              <a:lnSpc>
                <a:spcPct val="115000"/>
              </a:lnSpc>
              <a:spcBef>
                <a:spcPts val="0"/>
              </a:spcBef>
              <a:spcAft>
                <a:spcPts val="0"/>
              </a:spcAft>
              <a:buSzPts val="1800"/>
              <a:buChar char="●"/>
            </a:pPr>
            <a:r>
              <a:rPr lang="en"/>
              <a:t>The automatic metrics will not be able to evaluate many important </a:t>
            </a:r>
            <a:r>
              <a:rPr b="1" lang="en"/>
              <a:t>linguistic properties</a:t>
            </a:r>
            <a:r>
              <a:rPr lang="en"/>
              <a:t> such as information structure</a:t>
            </a:r>
            <a:endParaRPr/>
          </a:p>
          <a:p>
            <a:pPr indent="-342900" lvl="0" marL="457200" rtl="0" algn="l">
              <a:lnSpc>
                <a:spcPct val="115000"/>
              </a:lnSpc>
              <a:spcBef>
                <a:spcPts val="0"/>
              </a:spcBef>
              <a:spcAft>
                <a:spcPts val="0"/>
              </a:spcAft>
              <a:buSzPts val="1800"/>
              <a:buChar char="●"/>
            </a:pPr>
            <a:r>
              <a:rPr lang="en"/>
              <a:t>BLEU-like metrics work best with </a:t>
            </a:r>
            <a:r>
              <a:rPr b="1" lang="en"/>
              <a:t>several reference texts</a:t>
            </a:r>
            <a:r>
              <a:rPr lang="en"/>
              <a:t> for one input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6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5200"/>
              <a:buNone/>
            </a:pPr>
            <a:r>
              <a:rPr lang="en" sz="3000"/>
              <a:t>An Investigation into the Validity of Some Metrics for Automatically Evaluating Natural Language Generation Systems</a:t>
            </a:r>
            <a:endParaRPr sz="3000"/>
          </a:p>
        </p:txBody>
      </p:sp>
      <p:sp>
        <p:nvSpPr>
          <p:cNvPr id="396" name="Google Shape;396;p6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800"/>
              <a:t>Ehud Reiter, Anja Belz</a:t>
            </a:r>
            <a:endParaRPr sz="1800"/>
          </a:p>
          <a:p>
            <a:pPr indent="0" lvl="0" marL="0" rtl="0" algn="ctr">
              <a:lnSpc>
                <a:spcPct val="100000"/>
              </a:lnSpc>
              <a:spcBef>
                <a:spcPts val="0"/>
              </a:spcBef>
              <a:spcAft>
                <a:spcPts val="0"/>
              </a:spcAft>
              <a:buSzPts val="2800"/>
              <a:buNone/>
            </a:pPr>
            <a:r>
              <a:rPr lang="en" sz="1800"/>
              <a:t>ACL 2009</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Experiment</a:t>
            </a:r>
            <a:endParaRPr/>
          </a:p>
        </p:txBody>
      </p:sp>
      <p:sp>
        <p:nvSpPr>
          <p:cNvPr id="402" name="Google Shape;402;p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800"/>
              <a:buChar char="●"/>
            </a:pPr>
            <a:r>
              <a:rPr lang="en"/>
              <a:t>They evaluated a number of systems with the same input/output functionality using different evaluation techniques (human ratings &amp; automatic metrics), and then analyzed the correlation between the techniques. </a:t>
            </a:r>
            <a:endParaRPr/>
          </a:p>
          <a:p>
            <a:pPr indent="-285750" lvl="0" marL="285750" rtl="0" algn="l">
              <a:lnSpc>
                <a:spcPct val="115000"/>
              </a:lnSpc>
              <a:spcBef>
                <a:spcPts val="1600"/>
              </a:spcBef>
              <a:spcAft>
                <a:spcPts val="0"/>
              </a:spcAft>
              <a:buSzPts val="1800"/>
              <a:buChar char="●"/>
            </a:pPr>
            <a:r>
              <a:rPr lang="en"/>
              <a:t>Systems: SUMTIME system, pCRU generator, Template generator, corpus</a:t>
            </a:r>
            <a:endParaRPr/>
          </a:p>
          <a:p>
            <a:pPr indent="-285750" lvl="0" marL="285750" rtl="0" algn="l">
              <a:lnSpc>
                <a:spcPct val="115000"/>
              </a:lnSpc>
              <a:spcBef>
                <a:spcPts val="1600"/>
              </a:spcBef>
              <a:spcAft>
                <a:spcPts val="0"/>
              </a:spcAft>
              <a:buSzPts val="1800"/>
              <a:buChar char="●"/>
            </a:pPr>
            <a:r>
              <a:rPr lang="en"/>
              <a:t>Human rating experiments: evaluators were asked to give separate ratings on “clarity and readability” (which was intended to elicit an assessment of </a:t>
            </a:r>
            <a:r>
              <a:rPr b="1" lang="en"/>
              <a:t>linguistic quality</a:t>
            </a:r>
            <a:r>
              <a:rPr lang="en"/>
              <a:t>) and “accuracy and appropriateness” (which was intended to elicit an assessment of </a:t>
            </a:r>
            <a:r>
              <a:rPr b="1" lang="en"/>
              <a:t>content quality</a:t>
            </a:r>
            <a:r>
              <a:rPr lang="en"/>
              <a:t>).</a:t>
            </a:r>
            <a:endParaRPr/>
          </a:p>
          <a:p>
            <a:pPr indent="-171450" lvl="0" marL="285750" rtl="0" algn="l">
              <a:lnSpc>
                <a:spcPct val="115000"/>
              </a:lnSpc>
              <a:spcBef>
                <a:spcPts val="1600"/>
              </a:spcBef>
              <a:spcAft>
                <a:spcPts val="0"/>
              </a:spcAft>
              <a:buSzPts val="1800"/>
              <a:buNone/>
            </a:pPr>
            <a:r>
              <a:t/>
            </a:r>
            <a:endParaRPr/>
          </a:p>
          <a:p>
            <a:pPr indent="-171450" lvl="0" marL="285750" rtl="0" algn="l">
              <a:lnSpc>
                <a:spcPct val="115000"/>
              </a:lnSpc>
              <a:spcBef>
                <a:spcPts val="1600"/>
              </a:spcBef>
              <a:spcAft>
                <a:spcPts val="0"/>
              </a:spcAft>
              <a:buSzPts val="1800"/>
              <a:buNone/>
            </a:pPr>
            <a:r>
              <a:t/>
            </a:r>
            <a:endParaRPr/>
          </a:p>
          <a:p>
            <a:pPr indent="-171450" lvl="0" marL="285750" rtl="0" algn="l">
              <a:lnSpc>
                <a:spcPct val="115000"/>
              </a:lnSpc>
              <a:spcBef>
                <a:spcPts val="1600"/>
              </a:spcBef>
              <a:spcAft>
                <a:spcPts val="0"/>
              </a:spcAft>
              <a:buSzPts val="1800"/>
              <a:buNone/>
            </a:pPr>
            <a:r>
              <a:t/>
            </a:r>
            <a:endParaRPr/>
          </a:p>
          <a:p>
            <a:pPr indent="-171450" lvl="0" marL="285750" rtl="0" algn="l">
              <a:lnSpc>
                <a:spcPct val="115000"/>
              </a:lnSpc>
              <a:spcBef>
                <a:spcPts val="1600"/>
              </a:spcBef>
              <a:spcAft>
                <a:spcPts val="0"/>
              </a:spcAft>
              <a:buSzPts val="1800"/>
              <a:buNone/>
            </a:pPr>
            <a:r>
              <a:t/>
            </a:r>
            <a:endParaRPr/>
          </a:p>
          <a:p>
            <a:pPr indent="-196850" lvl="1" marL="742950" rtl="0" algn="l">
              <a:lnSpc>
                <a:spcPct val="115000"/>
              </a:lnSpc>
              <a:spcBef>
                <a:spcPts val="3200"/>
              </a:spcBef>
              <a:spcAft>
                <a:spcPts val="0"/>
              </a:spcAft>
              <a:buSzPts val="1400"/>
              <a:buNone/>
            </a:pPr>
            <a:r>
              <a:t/>
            </a:r>
            <a:endParaRPr/>
          </a:p>
          <a:p>
            <a:pPr indent="-171450" lvl="0" marL="285750" rtl="0" algn="l">
              <a:lnSpc>
                <a:spcPct val="115000"/>
              </a:lnSpc>
              <a:spcBef>
                <a:spcPts val="1600"/>
              </a:spcBef>
              <a:spcAft>
                <a:spcPts val="0"/>
              </a:spcAft>
              <a:buSzPts val="1800"/>
              <a:buNone/>
            </a:pPr>
            <a:r>
              <a:t/>
            </a:r>
            <a:endParaRPr/>
          </a:p>
          <a:p>
            <a:pPr indent="-171450" lvl="0" marL="285750" rtl="0" algn="l">
              <a:lnSpc>
                <a:spcPct val="115000"/>
              </a:lnSpc>
              <a:spcBef>
                <a:spcPts val="1600"/>
              </a:spcBef>
              <a:spcAft>
                <a:spcPts val="0"/>
              </a:spcAft>
              <a:buSzPts val="1800"/>
              <a:buNone/>
            </a:pPr>
            <a:r>
              <a:t/>
            </a:r>
            <a:endParaRPr/>
          </a:p>
          <a:p>
            <a:pPr indent="-171450" lvl="0" marL="285750" rtl="0" algn="l">
              <a:lnSpc>
                <a:spcPct val="115000"/>
              </a:lnSpc>
              <a:spcBef>
                <a:spcPts val="1600"/>
              </a:spcBef>
              <a:spcAft>
                <a:spcPts val="0"/>
              </a:spcAft>
              <a:buSzPts val="1800"/>
              <a:buNone/>
            </a:pPr>
            <a:r>
              <a:t/>
            </a:r>
            <a:endParaRPr/>
          </a:p>
          <a:p>
            <a:pPr indent="-171450" lvl="0" marL="285750" rtl="0" algn="l">
              <a:lnSpc>
                <a:spcPct val="115000"/>
              </a:lnSpc>
              <a:spcBef>
                <a:spcPts val="1600"/>
              </a:spcBef>
              <a:spcAft>
                <a:spcPts val="0"/>
              </a:spcAft>
              <a:buSzPts val="1800"/>
              <a:buNone/>
            </a:pPr>
            <a:r>
              <a:t/>
            </a:r>
            <a:endParaRPr/>
          </a:p>
          <a:p>
            <a:pPr indent="-171450" lvl="0" marL="285750" rtl="0" algn="l">
              <a:lnSpc>
                <a:spcPct val="115000"/>
              </a:lnSpc>
              <a:spcBef>
                <a:spcPts val="1600"/>
              </a:spcBef>
              <a:spcAft>
                <a:spcPts val="0"/>
              </a:spcAft>
              <a:buSzPts val="1800"/>
              <a:buNone/>
            </a:pPr>
            <a:r>
              <a:t/>
            </a:r>
            <a:endParaRPr/>
          </a:p>
          <a:p>
            <a:pPr indent="-171450" lvl="0" marL="285750" rtl="0" algn="l">
              <a:lnSpc>
                <a:spcPct val="115000"/>
              </a:lnSpc>
              <a:spcBef>
                <a:spcPts val="1600"/>
              </a:spcBef>
              <a:spcAft>
                <a:spcPts val="1600"/>
              </a:spcAft>
              <a:buSzPts val="18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Human ratings</a:t>
            </a:r>
            <a:endParaRPr/>
          </a:p>
        </p:txBody>
      </p:sp>
      <p:pic>
        <p:nvPicPr>
          <p:cNvPr id="408" name="Google Shape;408;p62"/>
          <p:cNvPicPr preferRelativeResize="0"/>
          <p:nvPr/>
        </p:nvPicPr>
        <p:blipFill rotWithShape="1">
          <a:blip r:embed="rId3">
            <a:alphaModFix/>
          </a:blip>
          <a:srcRect b="0" l="0" r="0" t="0"/>
          <a:stretch/>
        </p:blipFill>
        <p:spPr>
          <a:xfrm>
            <a:off x="714237" y="1515735"/>
            <a:ext cx="7715525" cy="2806250"/>
          </a:xfrm>
          <a:prstGeom prst="rect">
            <a:avLst/>
          </a:prstGeom>
          <a:noFill/>
          <a:ln>
            <a:noFill/>
          </a:ln>
        </p:spPr>
      </p:pic>
      <p:sp>
        <p:nvSpPr>
          <p:cNvPr id="409" name="Google Shape;409;p62"/>
          <p:cNvSpPr txBox="1"/>
          <p:nvPr/>
        </p:nvSpPr>
        <p:spPr>
          <a:xfrm>
            <a:off x="3177000" y="325100"/>
            <a:ext cx="5655300" cy="106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dk2"/>
                </a:solidFill>
                <a:latin typeface="Arial"/>
                <a:ea typeface="Arial"/>
                <a:cs typeface="Arial"/>
                <a:sym typeface="Arial"/>
              </a:rPr>
              <a:t>Clarity &amp; Readability - Linguistic quality (0-6)</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1600"/>
              </a:spcAft>
              <a:buClr>
                <a:srgbClr val="000000"/>
              </a:buClr>
              <a:buSzPts val="1800"/>
              <a:buFont typeface="Arial"/>
              <a:buNone/>
            </a:pPr>
            <a:r>
              <a:rPr b="0" i="0" lang="en" sz="1800" u="none" cap="none" strike="noStrike">
                <a:solidFill>
                  <a:schemeClr val="dk2"/>
                </a:solidFill>
                <a:latin typeface="Arial"/>
                <a:ea typeface="Arial"/>
                <a:cs typeface="Arial"/>
                <a:sym typeface="Arial"/>
              </a:rPr>
              <a:t>Accuracy &amp; Appropriateness - Content quality (0-6)</a:t>
            </a:r>
            <a:endParaRPr b="0" i="0" sz="1400" u="none" cap="none" strike="noStrike">
              <a:solidFill>
                <a:srgbClr val="000000"/>
              </a:solidFill>
              <a:latin typeface="Arial"/>
              <a:ea typeface="Arial"/>
              <a:cs typeface="Arial"/>
              <a:sym typeface="Arial"/>
            </a:endParaRPr>
          </a:p>
        </p:txBody>
      </p:sp>
      <p:sp>
        <p:nvSpPr>
          <p:cNvPr id="410" name="Google Shape;410;p62"/>
          <p:cNvSpPr txBox="1"/>
          <p:nvPr/>
        </p:nvSpPr>
        <p:spPr>
          <a:xfrm>
            <a:off x="345100" y="4444500"/>
            <a:ext cx="67701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highlight>
                  <a:srgbClr val="FFFFFF"/>
                </a:highlight>
                <a:latin typeface="Arial"/>
                <a:ea typeface="Arial"/>
                <a:cs typeface="Arial"/>
                <a:sym typeface="Arial"/>
              </a:rPr>
              <a:t>Reiter, E., &amp; Belz, A. (2009). An investigation into the validity of some metrics for automatically evaluating natural language generation systems. </a:t>
            </a:r>
            <a:r>
              <a:rPr b="0" i="1" lang="en" sz="1000" u="none" cap="none" strike="noStrike">
                <a:solidFill>
                  <a:schemeClr val="dk2"/>
                </a:solidFill>
                <a:highlight>
                  <a:srgbClr val="FFFFFF"/>
                </a:highlight>
                <a:latin typeface="Arial"/>
                <a:ea typeface="Arial"/>
                <a:cs typeface="Arial"/>
                <a:sym typeface="Arial"/>
              </a:rPr>
              <a:t>Computational Linguistics</a:t>
            </a:r>
            <a:r>
              <a:rPr b="0" i="0" lang="en" sz="1000" u="none" cap="none" strike="noStrike">
                <a:solidFill>
                  <a:schemeClr val="dk2"/>
                </a:solidFill>
                <a:highlight>
                  <a:srgbClr val="FFFFFF"/>
                </a:highlight>
                <a:latin typeface="Arial"/>
                <a:ea typeface="Arial"/>
                <a:cs typeface="Arial"/>
                <a:sym typeface="Arial"/>
              </a:rPr>
              <a:t>, </a:t>
            </a:r>
            <a:r>
              <a:rPr b="0" i="1" lang="en" sz="1000" u="none" cap="none" strike="noStrike">
                <a:solidFill>
                  <a:schemeClr val="dk2"/>
                </a:solidFill>
                <a:highlight>
                  <a:srgbClr val="FFFFFF"/>
                </a:highlight>
                <a:latin typeface="Arial"/>
                <a:ea typeface="Arial"/>
                <a:cs typeface="Arial"/>
                <a:sym typeface="Arial"/>
              </a:rPr>
              <a:t>35</a:t>
            </a:r>
            <a:r>
              <a:rPr b="0" i="0" lang="en" sz="1000" u="none" cap="none" strike="noStrike">
                <a:solidFill>
                  <a:schemeClr val="dk2"/>
                </a:solidFill>
                <a:highlight>
                  <a:srgbClr val="FFFFFF"/>
                </a:highlight>
                <a:latin typeface="Arial"/>
                <a:ea typeface="Arial"/>
                <a:cs typeface="Arial"/>
                <a:sym typeface="Arial"/>
              </a:rPr>
              <a:t>(4), 529-558.</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Automatic metrics</a:t>
            </a:r>
            <a:endParaRPr/>
          </a:p>
        </p:txBody>
      </p:sp>
      <p:pic>
        <p:nvPicPr>
          <p:cNvPr id="416" name="Google Shape;416;p63"/>
          <p:cNvPicPr preferRelativeResize="0"/>
          <p:nvPr/>
        </p:nvPicPr>
        <p:blipFill rotWithShape="1">
          <a:blip r:embed="rId3">
            <a:alphaModFix/>
          </a:blip>
          <a:srcRect b="0" l="0" r="0" t="0"/>
          <a:stretch/>
        </p:blipFill>
        <p:spPr>
          <a:xfrm>
            <a:off x="655113" y="1362077"/>
            <a:ext cx="7833776" cy="2419334"/>
          </a:xfrm>
          <a:prstGeom prst="rect">
            <a:avLst/>
          </a:prstGeom>
          <a:noFill/>
          <a:ln>
            <a:noFill/>
          </a:ln>
        </p:spPr>
      </p:pic>
      <p:sp>
        <p:nvSpPr>
          <p:cNvPr id="417" name="Google Shape;417;p63"/>
          <p:cNvSpPr txBox="1"/>
          <p:nvPr/>
        </p:nvSpPr>
        <p:spPr>
          <a:xfrm>
            <a:off x="345100" y="4444500"/>
            <a:ext cx="67701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highlight>
                  <a:srgbClr val="FFFFFF"/>
                </a:highlight>
                <a:latin typeface="Arial"/>
                <a:ea typeface="Arial"/>
                <a:cs typeface="Arial"/>
                <a:sym typeface="Arial"/>
              </a:rPr>
              <a:t>Reiter, E., &amp; Belz, A. (2009). An investigation into the validity of some metrics for automatically evaluating natural language generation systems. </a:t>
            </a:r>
            <a:r>
              <a:rPr b="0" i="1" lang="en" sz="1000" u="none" cap="none" strike="noStrike">
                <a:solidFill>
                  <a:schemeClr val="dk2"/>
                </a:solidFill>
                <a:highlight>
                  <a:srgbClr val="FFFFFF"/>
                </a:highlight>
                <a:latin typeface="Arial"/>
                <a:ea typeface="Arial"/>
                <a:cs typeface="Arial"/>
                <a:sym typeface="Arial"/>
              </a:rPr>
              <a:t>Computational Linguistics</a:t>
            </a:r>
            <a:r>
              <a:rPr b="0" i="0" lang="en" sz="1000" u="none" cap="none" strike="noStrike">
                <a:solidFill>
                  <a:schemeClr val="dk2"/>
                </a:solidFill>
                <a:highlight>
                  <a:srgbClr val="FFFFFF"/>
                </a:highlight>
                <a:latin typeface="Arial"/>
                <a:ea typeface="Arial"/>
                <a:cs typeface="Arial"/>
                <a:sym typeface="Arial"/>
              </a:rPr>
              <a:t>, </a:t>
            </a:r>
            <a:r>
              <a:rPr b="0" i="1" lang="en" sz="1000" u="none" cap="none" strike="noStrike">
                <a:solidFill>
                  <a:schemeClr val="dk2"/>
                </a:solidFill>
                <a:highlight>
                  <a:srgbClr val="FFFFFF"/>
                </a:highlight>
                <a:latin typeface="Arial"/>
                <a:ea typeface="Arial"/>
                <a:cs typeface="Arial"/>
                <a:sym typeface="Arial"/>
              </a:rPr>
              <a:t>35</a:t>
            </a:r>
            <a:r>
              <a:rPr b="0" i="0" lang="en" sz="1000" u="none" cap="none" strike="noStrike">
                <a:solidFill>
                  <a:schemeClr val="dk2"/>
                </a:solidFill>
                <a:highlight>
                  <a:srgbClr val="FFFFFF"/>
                </a:highlight>
                <a:latin typeface="Arial"/>
                <a:ea typeface="Arial"/>
                <a:cs typeface="Arial"/>
                <a:sym typeface="Arial"/>
              </a:rPr>
              <a:t>(4), 529-558.</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Natural language generation</a:t>
            </a:r>
            <a:r>
              <a:rPr lang="en" sz="2400">
                <a:solidFill>
                  <a:schemeClr val="dk2"/>
                </a:solidFill>
              </a:rPr>
              <a:t> is characterized as ...</a:t>
            </a:r>
            <a:endParaRPr sz="2400">
              <a:solidFill>
                <a:schemeClr val="dk2"/>
              </a:solidFill>
            </a:endParaRPr>
          </a:p>
        </p:txBody>
      </p:sp>
      <p:sp>
        <p:nvSpPr>
          <p:cNvPr id="121" name="Google Shape;121;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t/>
            </a:r>
            <a:endParaRPr/>
          </a:p>
          <a:p>
            <a:pPr indent="0" lvl="0" marL="457200" rtl="0" algn="l">
              <a:lnSpc>
                <a:spcPct val="115000"/>
              </a:lnSpc>
              <a:spcBef>
                <a:spcPts val="1600"/>
              </a:spcBef>
              <a:spcAft>
                <a:spcPts val="1600"/>
              </a:spcAft>
              <a:buSzPts val="1800"/>
              <a:buNone/>
            </a:pPr>
            <a:r>
              <a:rPr lang="en">
                <a:solidFill>
                  <a:schemeClr val="dk1"/>
                </a:solidFill>
              </a:rPr>
              <a:t>“The subﬁeld of artiﬁcial intelligence and computational linguistics that is concerned with the construction of computer systems that can produce understandable texts in English or other human languages from some underlying </a:t>
            </a:r>
            <a:r>
              <a:rPr b="1" lang="en">
                <a:solidFill>
                  <a:schemeClr val="dk1"/>
                </a:solidFill>
              </a:rPr>
              <a:t>non-linguistic representation of information</a:t>
            </a:r>
            <a:r>
              <a:rPr lang="en">
                <a:solidFill>
                  <a:schemeClr val="dk1"/>
                </a:solidFill>
              </a:rPr>
              <a:t>”</a:t>
            </a:r>
            <a:endParaRPr>
              <a:solidFill>
                <a:schemeClr val="dk1"/>
              </a:solidFill>
            </a:endParaRPr>
          </a:p>
        </p:txBody>
      </p:sp>
      <p:sp>
        <p:nvSpPr>
          <p:cNvPr id="122" name="Google Shape;122;p28"/>
          <p:cNvSpPr txBox="1"/>
          <p:nvPr/>
        </p:nvSpPr>
        <p:spPr>
          <a:xfrm>
            <a:off x="345100" y="4444500"/>
            <a:ext cx="67701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 sz="1000" u="none" cap="none" strike="noStrike">
                <a:solidFill>
                  <a:schemeClr val="dk2"/>
                </a:solidFill>
                <a:highlight>
                  <a:srgbClr val="FFFFFF"/>
                </a:highlight>
                <a:latin typeface="Arial"/>
                <a:ea typeface="Arial"/>
                <a:cs typeface="Arial"/>
                <a:sym typeface="Arial"/>
              </a:rPr>
              <a:t>Reiter, E., &amp; Dale, R. (1997). Building applied natural language generation systems. </a:t>
            </a:r>
            <a:r>
              <a:rPr b="0" i="1" lang="en" sz="1000" u="none" cap="none" strike="noStrike">
                <a:solidFill>
                  <a:schemeClr val="dk2"/>
                </a:solidFill>
                <a:highlight>
                  <a:srgbClr val="FFFFFF"/>
                </a:highlight>
                <a:latin typeface="Arial"/>
                <a:ea typeface="Arial"/>
                <a:cs typeface="Arial"/>
                <a:sym typeface="Arial"/>
              </a:rPr>
              <a:t>Natural Language Engineering</a:t>
            </a:r>
            <a:r>
              <a:rPr b="0" i="0" lang="en" sz="1000" u="none" cap="none" strike="noStrike">
                <a:solidFill>
                  <a:schemeClr val="dk2"/>
                </a:solidFill>
                <a:highlight>
                  <a:srgbClr val="FFFFFF"/>
                </a:highlight>
                <a:latin typeface="Arial"/>
                <a:ea typeface="Arial"/>
                <a:cs typeface="Arial"/>
                <a:sym typeface="Arial"/>
              </a:rPr>
              <a:t>, </a:t>
            </a:r>
            <a:r>
              <a:rPr b="0" i="1" lang="en" sz="1000" u="none" cap="none" strike="noStrike">
                <a:solidFill>
                  <a:schemeClr val="dk2"/>
                </a:solidFill>
                <a:highlight>
                  <a:srgbClr val="FFFFFF"/>
                </a:highlight>
                <a:latin typeface="Arial"/>
                <a:ea typeface="Arial"/>
                <a:cs typeface="Arial"/>
                <a:sym typeface="Arial"/>
              </a:rPr>
              <a:t>3</a:t>
            </a:r>
            <a:r>
              <a:rPr b="0" i="0" lang="en" sz="1000" u="none" cap="none" strike="noStrike">
                <a:solidFill>
                  <a:schemeClr val="dk2"/>
                </a:solidFill>
                <a:highlight>
                  <a:srgbClr val="FFFFFF"/>
                </a:highlight>
                <a:latin typeface="Arial"/>
                <a:ea typeface="Arial"/>
                <a:cs typeface="Arial"/>
                <a:sym typeface="Arial"/>
              </a:rPr>
              <a:t>(1), 57-87.</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Correlation</a:t>
            </a:r>
            <a:endParaRPr/>
          </a:p>
        </p:txBody>
      </p:sp>
      <p:sp>
        <p:nvSpPr>
          <p:cNvPr id="423" name="Google Shape;423;p6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pic>
        <p:nvPicPr>
          <p:cNvPr id="424" name="Google Shape;424;p64"/>
          <p:cNvPicPr preferRelativeResize="0"/>
          <p:nvPr/>
        </p:nvPicPr>
        <p:blipFill rotWithShape="1">
          <a:blip r:embed="rId3">
            <a:alphaModFix/>
          </a:blip>
          <a:srcRect b="0" l="0" r="0" t="0"/>
          <a:stretch/>
        </p:blipFill>
        <p:spPr>
          <a:xfrm>
            <a:off x="447062" y="1410676"/>
            <a:ext cx="8249875" cy="2747600"/>
          </a:xfrm>
          <a:prstGeom prst="rect">
            <a:avLst/>
          </a:prstGeom>
          <a:noFill/>
          <a:ln>
            <a:noFill/>
          </a:ln>
        </p:spPr>
      </p:pic>
      <p:sp>
        <p:nvSpPr>
          <p:cNvPr id="425" name="Google Shape;425;p64"/>
          <p:cNvSpPr txBox="1"/>
          <p:nvPr/>
        </p:nvSpPr>
        <p:spPr>
          <a:xfrm>
            <a:off x="345100" y="4444500"/>
            <a:ext cx="67701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highlight>
                  <a:srgbClr val="FFFFFF"/>
                </a:highlight>
                <a:latin typeface="Arial"/>
                <a:ea typeface="Arial"/>
                <a:cs typeface="Arial"/>
                <a:sym typeface="Arial"/>
              </a:rPr>
              <a:t>Reiter, E., &amp; Belz, A. (2009). An investigation into the validity of some metrics for automatically evaluating natural language generation systems. </a:t>
            </a:r>
            <a:r>
              <a:rPr b="0" i="1" lang="en" sz="1000" u="none" cap="none" strike="noStrike">
                <a:solidFill>
                  <a:schemeClr val="dk2"/>
                </a:solidFill>
                <a:highlight>
                  <a:srgbClr val="FFFFFF"/>
                </a:highlight>
                <a:latin typeface="Arial"/>
                <a:ea typeface="Arial"/>
                <a:cs typeface="Arial"/>
                <a:sym typeface="Arial"/>
              </a:rPr>
              <a:t>Computational Linguistics</a:t>
            </a:r>
            <a:r>
              <a:rPr b="0" i="0" lang="en" sz="1000" u="none" cap="none" strike="noStrike">
                <a:solidFill>
                  <a:schemeClr val="dk2"/>
                </a:solidFill>
                <a:highlight>
                  <a:srgbClr val="FFFFFF"/>
                </a:highlight>
                <a:latin typeface="Arial"/>
                <a:ea typeface="Arial"/>
                <a:cs typeface="Arial"/>
                <a:sym typeface="Arial"/>
              </a:rPr>
              <a:t>, </a:t>
            </a:r>
            <a:r>
              <a:rPr b="0" i="1" lang="en" sz="1000" u="none" cap="none" strike="noStrike">
                <a:solidFill>
                  <a:schemeClr val="dk2"/>
                </a:solidFill>
                <a:highlight>
                  <a:srgbClr val="FFFFFF"/>
                </a:highlight>
                <a:latin typeface="Arial"/>
                <a:ea typeface="Arial"/>
                <a:cs typeface="Arial"/>
                <a:sym typeface="Arial"/>
              </a:rPr>
              <a:t>35</a:t>
            </a:r>
            <a:r>
              <a:rPr b="0" i="0" lang="en" sz="1000" u="none" cap="none" strike="noStrike">
                <a:solidFill>
                  <a:schemeClr val="dk2"/>
                </a:solidFill>
                <a:highlight>
                  <a:srgbClr val="FFFFFF"/>
                </a:highlight>
                <a:latin typeface="Arial"/>
                <a:ea typeface="Arial"/>
                <a:cs typeface="Arial"/>
                <a:sym typeface="Arial"/>
              </a:rPr>
              <a:t>(4), 529-558.</a:t>
            </a:r>
            <a:endParaRPr b="0" i="0" sz="1400" u="none" cap="none" strike="noStrike">
              <a:solidFill>
                <a:schemeClr val="dk2"/>
              </a:solidFill>
              <a:latin typeface="Arial"/>
              <a:ea typeface="Arial"/>
              <a:cs typeface="Arial"/>
              <a:sym typeface="Arial"/>
            </a:endParaRPr>
          </a:p>
        </p:txBody>
      </p:sp>
      <p:sp>
        <p:nvSpPr>
          <p:cNvPr id="426" name="Google Shape;426;p64"/>
          <p:cNvSpPr txBox="1"/>
          <p:nvPr/>
        </p:nvSpPr>
        <p:spPr>
          <a:xfrm>
            <a:off x="3063711" y="385788"/>
            <a:ext cx="4826523" cy="738664"/>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400"/>
              <a:buFont typeface="Arial"/>
              <a:buAutoNum type="alphaUcParenBoth"/>
            </a:pPr>
            <a:r>
              <a:rPr b="0" i="0" lang="en" sz="1400" u="none" cap="none" strike="noStrike">
                <a:solidFill>
                  <a:srgbClr val="000000"/>
                </a:solidFill>
                <a:latin typeface="Arial"/>
                <a:ea typeface="Arial"/>
                <a:cs typeface="Arial"/>
                <a:sym typeface="Arial"/>
              </a:rPr>
              <a:t>NLG systems that generate text from data</a:t>
            </a:r>
            <a:endParaRPr/>
          </a:p>
          <a:p>
            <a:pPr indent="-342900" lvl="0" marL="342900" marR="0" rtl="0" algn="l">
              <a:lnSpc>
                <a:spcPct val="100000"/>
              </a:lnSpc>
              <a:spcBef>
                <a:spcPts val="0"/>
              </a:spcBef>
              <a:spcAft>
                <a:spcPts val="0"/>
              </a:spcAft>
              <a:buClr>
                <a:srgbClr val="000000"/>
              </a:buClr>
              <a:buSzPts val="1400"/>
              <a:buFont typeface="Arial"/>
              <a:buAutoNum type="alphaUcParenBoth"/>
            </a:pPr>
            <a:r>
              <a:rPr b="0" i="0" lang="en" sz="1400" u="none" cap="none" strike="noStrike">
                <a:solidFill>
                  <a:srgbClr val="000000"/>
                </a:solidFill>
                <a:latin typeface="Arial"/>
                <a:ea typeface="Arial"/>
                <a:cs typeface="Arial"/>
                <a:sym typeface="Arial"/>
              </a:rPr>
              <a:t>NLG systems that generate text from content plain</a:t>
            </a:r>
            <a:endParaRPr/>
          </a:p>
          <a:p>
            <a:pPr indent="-342900" lvl="0" marL="342900" marR="0" rtl="0" algn="l">
              <a:lnSpc>
                <a:spcPct val="100000"/>
              </a:lnSpc>
              <a:spcBef>
                <a:spcPts val="0"/>
              </a:spcBef>
              <a:spcAft>
                <a:spcPts val="0"/>
              </a:spcAft>
              <a:buClr>
                <a:srgbClr val="000000"/>
              </a:buClr>
              <a:buSzPts val="1400"/>
              <a:buFont typeface="Arial"/>
              <a:buAutoNum type="alphaUcParenBoth"/>
            </a:pPr>
            <a:r>
              <a:rPr b="0" i="0" lang="en" sz="1400" u="none" cap="none" strike="noStrike">
                <a:solidFill>
                  <a:srgbClr val="000000"/>
                </a:solidFill>
                <a:latin typeface="Arial"/>
                <a:ea typeface="Arial"/>
                <a:cs typeface="Arial"/>
                <a:sym typeface="Arial"/>
              </a:rPr>
              <a:t>Corpus </a:t>
            </a:r>
            <a:endParaRPr/>
          </a:p>
        </p:txBody>
      </p:sp>
      <p:sp>
        <p:nvSpPr>
          <p:cNvPr id="427" name="Google Shape;427;p64"/>
          <p:cNvSpPr txBox="1"/>
          <p:nvPr/>
        </p:nvSpPr>
        <p:spPr>
          <a:xfrm>
            <a:off x="4194928" y="2130458"/>
            <a:ext cx="115007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A+B+C</a:t>
            </a:r>
            <a:endParaRPr/>
          </a:p>
        </p:txBody>
      </p:sp>
      <p:sp>
        <p:nvSpPr>
          <p:cNvPr id="428" name="Google Shape;428;p64"/>
          <p:cNvSpPr txBox="1"/>
          <p:nvPr/>
        </p:nvSpPr>
        <p:spPr>
          <a:xfrm>
            <a:off x="4564143" y="2773055"/>
            <a:ext cx="115007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A+B</a:t>
            </a:r>
            <a:endParaRPr/>
          </a:p>
        </p:txBody>
      </p:sp>
      <p:sp>
        <p:nvSpPr>
          <p:cNvPr id="429" name="Google Shape;429;p64"/>
          <p:cNvSpPr txBox="1"/>
          <p:nvPr/>
        </p:nvSpPr>
        <p:spPr>
          <a:xfrm>
            <a:off x="6449509" y="3404646"/>
            <a:ext cx="115007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B+C</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Conclusions about evaluation metrics</a:t>
            </a:r>
            <a:endParaRPr/>
          </a:p>
        </p:txBody>
      </p:sp>
      <p:sp>
        <p:nvSpPr>
          <p:cNvPr id="435" name="Google Shape;435;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a:t>BLEU-like metrics do better (higher correlation with human judgments) at estimating linguistic quality.</a:t>
            </a:r>
            <a:r>
              <a:rPr lang="en" sz="1200">
                <a:solidFill>
                  <a:srgbClr val="999999"/>
                </a:solidFill>
              </a:rPr>
              <a:t> </a:t>
            </a:r>
            <a:r>
              <a:rPr lang="en" sz="1200">
                <a:solidFill>
                  <a:srgbClr val="999999"/>
                </a:solidFill>
                <a:highlight>
                  <a:srgbClr val="FFFFFF"/>
                </a:highlight>
              </a:rPr>
              <a:t>(An investigation into the validity of some metrics for automatically evaluating natural language generation systems)</a:t>
            </a:r>
            <a:endParaRPr/>
          </a:p>
          <a:p>
            <a:pPr indent="-342900" lvl="0" marL="457200" rtl="0" algn="l">
              <a:lnSpc>
                <a:spcPct val="115000"/>
              </a:lnSpc>
              <a:spcBef>
                <a:spcPts val="0"/>
              </a:spcBef>
              <a:spcAft>
                <a:spcPts val="0"/>
              </a:spcAft>
              <a:buSzPts val="1800"/>
              <a:buAutoNum type="arabicPeriod"/>
            </a:pPr>
            <a:r>
              <a:rPr lang="en"/>
              <a:t>Metrics such as BLEU are sensitive to the length of the texts under comparison. With shorter texts, n-gram based metrics are likely to result in lower scores. </a:t>
            </a:r>
            <a:r>
              <a:rPr lang="en" sz="1200">
                <a:solidFill>
                  <a:srgbClr val="999999"/>
                </a:solidFill>
                <a:highlight>
                  <a:schemeClr val="lt1"/>
                </a:highlight>
              </a:rPr>
              <a:t>(Survey of the State of the Art in Natural Language Generation)</a:t>
            </a:r>
            <a:endParaRPr sz="1200">
              <a:solidFill>
                <a:srgbClr val="999999"/>
              </a:solidFill>
            </a:endParaRPr>
          </a:p>
          <a:p>
            <a:pPr indent="-342900" lvl="0" marL="457200" rtl="0" algn="l">
              <a:lnSpc>
                <a:spcPct val="115000"/>
              </a:lnSpc>
              <a:spcBef>
                <a:spcPts val="0"/>
              </a:spcBef>
              <a:spcAft>
                <a:spcPts val="0"/>
              </a:spcAft>
              <a:buSzPts val="1800"/>
              <a:buAutoNum type="arabicPeriod"/>
            </a:pPr>
            <a:r>
              <a:rPr lang="en"/>
              <a:t>Multi-reference evaluation metrics are shown to offer significant advantage over single reference-based metrics. </a:t>
            </a:r>
            <a:r>
              <a:rPr lang="en" sz="1200">
                <a:solidFill>
                  <a:srgbClr val="999999"/>
                </a:solidFill>
              </a:rPr>
              <a:t>(A dataset and evaluation metrics for abstractive compression of sentences and short paragraphs)</a:t>
            </a:r>
            <a:endParaRPr sz="1200">
              <a:solidFill>
                <a:srgbClr val="999999"/>
              </a:solidFill>
            </a:endParaRPr>
          </a:p>
          <a:p>
            <a:pPr indent="-342900" lvl="0" marL="457200" rtl="0" algn="l">
              <a:lnSpc>
                <a:spcPct val="115000"/>
              </a:lnSpc>
              <a:spcBef>
                <a:spcPts val="0"/>
              </a:spcBef>
              <a:spcAft>
                <a:spcPts val="0"/>
              </a:spcAft>
              <a:buSzPts val="1800"/>
              <a:buAutoNum type="arabicPeriod"/>
            </a:pPr>
            <a:r>
              <a:rPr lang="en"/>
              <a:t>Word-overlap metrics fail in capturing the semantic similarity (and other structure) between the model and reference responses. </a:t>
            </a:r>
            <a:r>
              <a:rPr lang="en" sz="1200">
                <a:solidFill>
                  <a:srgbClr val="999999"/>
                </a:solidFill>
              </a:rPr>
              <a:t>(Towards an Automatic Turing Test: Learning to Evaluate Dialogue Responses)</a:t>
            </a:r>
            <a:endParaRPr sz="1200">
              <a:solidFill>
                <a:srgbClr val="99999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66"/>
          <p:cNvSpPr txBox="1"/>
          <p:nvPr>
            <p:ph type="ctrTitle"/>
          </p:nvPr>
        </p:nvSpPr>
        <p:spPr>
          <a:xfrm>
            <a:off x="311708" y="2873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5200"/>
              <a:buNone/>
            </a:pPr>
            <a:r>
              <a:rPr lang="en" sz="3000"/>
              <a:t>Challenges in Data-to-Document Generation</a:t>
            </a:r>
            <a:endParaRPr sz="3000"/>
          </a:p>
        </p:txBody>
      </p:sp>
      <p:sp>
        <p:nvSpPr>
          <p:cNvPr id="441" name="Google Shape;441;p66"/>
          <p:cNvSpPr txBox="1"/>
          <p:nvPr>
            <p:ph idx="1" type="subTitle"/>
          </p:nvPr>
        </p:nvSpPr>
        <p:spPr>
          <a:xfrm>
            <a:off x="311700" y="22245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800"/>
              <a:t>Sam Wiseman, Stuart M. Shieber, Alexander M. Rush</a:t>
            </a:r>
            <a:r>
              <a:rPr lang="en" sz="3600"/>
              <a:t> </a:t>
            </a:r>
            <a:r>
              <a:rPr lang="en" sz="1800"/>
              <a:t> </a:t>
            </a:r>
            <a:endParaRPr sz="1800"/>
          </a:p>
          <a:p>
            <a:pPr indent="0" lvl="0" marL="0" rtl="0" algn="ctr">
              <a:lnSpc>
                <a:spcPct val="100000"/>
              </a:lnSpc>
              <a:spcBef>
                <a:spcPts val="0"/>
              </a:spcBef>
              <a:spcAft>
                <a:spcPts val="0"/>
              </a:spcAft>
              <a:buSzPts val="2800"/>
              <a:buNone/>
            </a:pPr>
            <a:r>
              <a:rPr lang="en" sz="1800"/>
              <a:t>EMNLP 2017</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Contributions</a:t>
            </a:r>
            <a:endParaRPr/>
          </a:p>
        </p:txBody>
      </p:sp>
      <p:sp>
        <p:nvSpPr>
          <p:cNvPr id="447" name="Google Shape;447;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Introduced large-scale corpus which is sufﬁciently large that fully data-driven approaches might be sufﬁcient.</a:t>
            </a:r>
            <a:endParaRPr/>
          </a:p>
          <a:p>
            <a:pPr indent="-342900" lvl="0" marL="457200" rtl="0" algn="l">
              <a:lnSpc>
                <a:spcPct val="115000"/>
              </a:lnSpc>
              <a:spcBef>
                <a:spcPts val="0"/>
              </a:spcBef>
              <a:spcAft>
                <a:spcPts val="0"/>
              </a:spcAft>
              <a:buSzPts val="1800"/>
              <a:buChar char="●"/>
            </a:pPr>
            <a:r>
              <a:rPr lang="en"/>
              <a:t>Proposed a series of extractive evaluation models to automatically evaluate output generation performance</a:t>
            </a:r>
            <a:endParaRPr/>
          </a:p>
          <a:p>
            <a:pPr indent="-342900" lvl="0" marL="457200" rtl="0" algn="l">
              <a:lnSpc>
                <a:spcPct val="115000"/>
              </a:lnSpc>
              <a:spcBef>
                <a:spcPts val="0"/>
              </a:spcBef>
              <a:spcAft>
                <a:spcPts val="0"/>
              </a:spcAft>
              <a:buSzPts val="1800"/>
              <a:buChar char="●"/>
            </a:pPr>
            <a:r>
              <a:rPr lang="en"/>
              <a:t>Established baselines and studies the strength and weakness of different methods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Datasets</a:t>
            </a:r>
            <a:endParaRPr/>
          </a:p>
        </p:txBody>
      </p:sp>
      <p:pic>
        <p:nvPicPr>
          <p:cNvPr id="453" name="Google Shape;453;p68"/>
          <p:cNvPicPr preferRelativeResize="0"/>
          <p:nvPr/>
        </p:nvPicPr>
        <p:blipFill rotWithShape="1">
          <a:blip r:embed="rId3">
            <a:alphaModFix/>
          </a:blip>
          <a:srcRect b="0" l="0" r="0" t="0"/>
          <a:stretch/>
        </p:blipFill>
        <p:spPr>
          <a:xfrm>
            <a:off x="2173625" y="886421"/>
            <a:ext cx="4796750" cy="3242175"/>
          </a:xfrm>
          <a:prstGeom prst="rect">
            <a:avLst/>
          </a:prstGeom>
          <a:noFill/>
          <a:ln>
            <a:noFill/>
          </a:ln>
        </p:spPr>
      </p:pic>
      <p:sp>
        <p:nvSpPr>
          <p:cNvPr id="454" name="Google Shape;454;p68"/>
          <p:cNvSpPr txBox="1"/>
          <p:nvPr/>
        </p:nvSpPr>
        <p:spPr>
          <a:xfrm>
            <a:off x="2173625" y="4048850"/>
            <a:ext cx="5301600" cy="40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Arial"/>
                <a:ea typeface="Arial"/>
                <a:cs typeface="Arial"/>
                <a:sym typeface="Arial"/>
              </a:rPr>
              <a:t>Earlier datasets are not sufficient for testing the desired linguistic capabilities of text generation.</a:t>
            </a:r>
            <a:endParaRPr b="0" i="0" sz="1800" u="none" cap="none" strike="noStrike">
              <a:solidFill>
                <a:schemeClr val="dk2"/>
              </a:solidFill>
              <a:latin typeface="Arial"/>
              <a:ea typeface="Arial"/>
              <a:cs typeface="Arial"/>
              <a:sym typeface="Arial"/>
            </a:endParaRPr>
          </a:p>
        </p:txBody>
      </p:sp>
      <p:cxnSp>
        <p:nvCxnSpPr>
          <p:cNvPr id="455" name="Google Shape;455;p68"/>
          <p:cNvCxnSpPr/>
          <p:nvPr/>
        </p:nvCxnSpPr>
        <p:spPr>
          <a:xfrm>
            <a:off x="2607200" y="3775675"/>
            <a:ext cx="4126200" cy="0"/>
          </a:xfrm>
          <a:prstGeom prst="straightConnector1">
            <a:avLst/>
          </a:prstGeom>
          <a:noFill/>
          <a:ln cap="flat" cmpd="sng" w="19050">
            <a:solidFill>
              <a:srgbClr val="E06666"/>
            </a:solidFill>
            <a:prstDash val="solid"/>
            <a:round/>
            <a:headEnd len="sm" w="sm" type="none"/>
            <a:tailEnd len="sm" w="sm" type="none"/>
          </a:ln>
        </p:spPr>
      </p:cxnSp>
      <p:sp>
        <p:nvSpPr>
          <p:cNvPr id="456" name="Google Shape;456;p68"/>
          <p:cNvSpPr/>
          <p:nvPr/>
        </p:nvSpPr>
        <p:spPr>
          <a:xfrm>
            <a:off x="3553905" y="1451728"/>
            <a:ext cx="1018095" cy="245091"/>
          </a:xfrm>
          <a:prstGeom prst="rect">
            <a:avLst/>
          </a:prstGeom>
          <a:no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7" name="Google Shape;457;p68"/>
          <p:cNvSpPr/>
          <p:nvPr/>
        </p:nvSpPr>
        <p:spPr>
          <a:xfrm>
            <a:off x="3553905" y="2262433"/>
            <a:ext cx="886120" cy="245076"/>
          </a:xfrm>
          <a:prstGeom prst="rect">
            <a:avLst/>
          </a:prstGeom>
          <a:no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8" name="Google Shape;458;p68"/>
          <p:cNvSpPr/>
          <p:nvPr/>
        </p:nvSpPr>
        <p:spPr>
          <a:xfrm>
            <a:off x="4843279" y="2059663"/>
            <a:ext cx="492293" cy="245076"/>
          </a:xfrm>
          <a:prstGeom prst="rect">
            <a:avLst/>
          </a:prstGeom>
          <a:no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ROTOWIRE and SBNATION dataset</a:t>
            </a:r>
            <a:endParaRPr/>
          </a:p>
        </p:txBody>
      </p:sp>
      <p:sp>
        <p:nvSpPr>
          <p:cNvPr id="464" name="Google Shape;464;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https://github.com/harvardnlp/boxscore-data</a:t>
            </a:r>
            <a:endParaRPr/>
          </a:p>
          <a:p>
            <a:pPr indent="-342900" lvl="0" marL="457200" rtl="0" algn="l">
              <a:lnSpc>
                <a:spcPct val="115000"/>
              </a:lnSpc>
              <a:spcBef>
                <a:spcPts val="0"/>
              </a:spcBef>
              <a:spcAft>
                <a:spcPts val="0"/>
              </a:spcAft>
              <a:buSzPts val="1800"/>
              <a:buChar char="●"/>
            </a:pPr>
            <a:r>
              <a:rPr lang="en"/>
              <a:t>Data</a:t>
            </a:r>
            <a:endParaRPr/>
          </a:p>
          <a:p>
            <a:pPr indent="-317500" lvl="1" marL="914400" rtl="0" algn="l">
              <a:lnSpc>
                <a:spcPct val="115000"/>
              </a:lnSpc>
              <a:spcBef>
                <a:spcPts val="0"/>
              </a:spcBef>
              <a:spcAft>
                <a:spcPts val="0"/>
              </a:spcAft>
              <a:buSzPts val="1400"/>
              <a:buChar char="○"/>
            </a:pPr>
            <a:r>
              <a:rPr lang="en"/>
              <a:t>Box score and line score of NBA basketball games</a:t>
            </a:r>
            <a:endParaRPr/>
          </a:p>
          <a:p>
            <a:pPr indent="-342900" lvl="0" marL="457200" rtl="0" algn="l">
              <a:lnSpc>
                <a:spcPct val="115000"/>
              </a:lnSpc>
              <a:spcBef>
                <a:spcPts val="0"/>
              </a:spcBef>
              <a:spcAft>
                <a:spcPts val="0"/>
              </a:spcAft>
              <a:buSzPts val="1800"/>
              <a:buChar char="●"/>
            </a:pPr>
            <a:r>
              <a:rPr lang="en"/>
              <a:t>Text</a:t>
            </a:r>
            <a:endParaRPr/>
          </a:p>
          <a:p>
            <a:pPr indent="-317500" lvl="1" marL="914400" rtl="0" algn="l">
              <a:lnSpc>
                <a:spcPct val="115000"/>
              </a:lnSpc>
              <a:spcBef>
                <a:spcPts val="0"/>
              </a:spcBef>
              <a:spcAft>
                <a:spcPts val="0"/>
              </a:spcAft>
              <a:buSzPts val="1400"/>
              <a:buChar char="○"/>
            </a:pPr>
            <a:r>
              <a:rPr lang="en"/>
              <a:t>ROTOWIRE: professionally written, medium length game summaries</a:t>
            </a:r>
            <a:endParaRPr/>
          </a:p>
          <a:p>
            <a:pPr indent="-317500" lvl="1" marL="914400" rtl="0" algn="l">
              <a:lnSpc>
                <a:spcPct val="115000"/>
              </a:lnSpc>
              <a:spcBef>
                <a:spcPts val="0"/>
              </a:spcBef>
              <a:spcAft>
                <a:spcPts val="0"/>
              </a:spcAft>
              <a:buSzPts val="1400"/>
              <a:buChar char="○"/>
            </a:pPr>
            <a:r>
              <a:rPr lang="en"/>
              <a:t>SBNATION: fan-written summaries targeted at other fans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470" name="Google Shape;470;p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71" name="Google Shape;471;p70"/>
          <p:cNvPicPr preferRelativeResize="0"/>
          <p:nvPr/>
        </p:nvPicPr>
        <p:blipFill>
          <a:blip r:embed="rId3">
            <a:alphaModFix/>
          </a:blip>
          <a:stretch>
            <a:fillRect/>
          </a:stretch>
        </p:blipFill>
        <p:spPr>
          <a:xfrm>
            <a:off x="0" y="398273"/>
            <a:ext cx="9144000" cy="434695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Some notations</a:t>
            </a:r>
            <a:endParaRPr/>
          </a:p>
        </p:txBody>
      </p:sp>
      <p:pic>
        <p:nvPicPr>
          <p:cNvPr id="477" name="Google Shape;477;p71"/>
          <p:cNvPicPr preferRelativeResize="0"/>
          <p:nvPr/>
        </p:nvPicPr>
        <p:blipFill rotWithShape="1">
          <a:blip r:embed="rId3">
            <a:alphaModFix/>
          </a:blip>
          <a:srcRect b="0" l="0" r="0" t="0"/>
          <a:stretch/>
        </p:blipFill>
        <p:spPr>
          <a:xfrm>
            <a:off x="2305617" y="1184775"/>
            <a:ext cx="1815921" cy="491997"/>
          </a:xfrm>
          <a:prstGeom prst="rect">
            <a:avLst/>
          </a:prstGeom>
          <a:noFill/>
          <a:ln>
            <a:noFill/>
          </a:ln>
        </p:spPr>
      </p:pic>
      <p:sp>
        <p:nvSpPr>
          <p:cNvPr id="478" name="Google Shape;478;p71"/>
          <p:cNvSpPr txBox="1"/>
          <p:nvPr/>
        </p:nvSpPr>
        <p:spPr>
          <a:xfrm>
            <a:off x="5006190" y="1181299"/>
            <a:ext cx="2136600" cy="47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 set of records</a:t>
            </a:r>
            <a:endParaRPr b="0" i="0" sz="1400" u="none" cap="none" strike="noStrike">
              <a:solidFill>
                <a:srgbClr val="000000"/>
              </a:solidFill>
              <a:latin typeface="Arial"/>
              <a:ea typeface="Arial"/>
              <a:cs typeface="Arial"/>
              <a:sym typeface="Arial"/>
            </a:endParaRPr>
          </a:p>
        </p:txBody>
      </p:sp>
      <p:pic>
        <p:nvPicPr>
          <p:cNvPr id="479" name="Google Shape;479;p71"/>
          <p:cNvPicPr preferRelativeResize="0"/>
          <p:nvPr/>
        </p:nvPicPr>
        <p:blipFill rotWithShape="1">
          <a:blip r:embed="rId4">
            <a:alphaModFix/>
          </a:blip>
          <a:srcRect b="0" l="0" r="0" t="0"/>
          <a:stretch/>
        </p:blipFill>
        <p:spPr>
          <a:xfrm>
            <a:off x="2254808" y="1723918"/>
            <a:ext cx="1110033" cy="476645"/>
          </a:xfrm>
          <a:prstGeom prst="rect">
            <a:avLst/>
          </a:prstGeom>
          <a:noFill/>
          <a:ln>
            <a:noFill/>
          </a:ln>
        </p:spPr>
      </p:pic>
      <p:sp>
        <p:nvSpPr>
          <p:cNvPr id="480" name="Google Shape;480;p71"/>
          <p:cNvSpPr txBox="1"/>
          <p:nvPr/>
        </p:nvSpPr>
        <p:spPr>
          <a:xfrm>
            <a:off x="4993425" y="1797650"/>
            <a:ext cx="1686300" cy="37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Record type</a:t>
            </a:r>
            <a:endParaRPr b="0" i="0" sz="1400" u="none" cap="none" strike="noStrike">
              <a:solidFill>
                <a:srgbClr val="000000"/>
              </a:solidFill>
              <a:latin typeface="Arial"/>
              <a:ea typeface="Arial"/>
              <a:cs typeface="Arial"/>
              <a:sym typeface="Arial"/>
            </a:endParaRPr>
          </a:p>
        </p:txBody>
      </p:sp>
      <p:pic>
        <p:nvPicPr>
          <p:cNvPr id="481" name="Google Shape;481;p71"/>
          <p:cNvPicPr preferRelativeResize="0"/>
          <p:nvPr/>
        </p:nvPicPr>
        <p:blipFill rotWithShape="1">
          <a:blip r:embed="rId5">
            <a:alphaModFix/>
          </a:blip>
          <a:srcRect b="0" l="0" r="0" t="0"/>
          <a:stretch/>
        </p:blipFill>
        <p:spPr>
          <a:xfrm>
            <a:off x="2190830" y="2419181"/>
            <a:ext cx="646812" cy="400887"/>
          </a:xfrm>
          <a:prstGeom prst="rect">
            <a:avLst/>
          </a:prstGeom>
          <a:noFill/>
          <a:ln>
            <a:noFill/>
          </a:ln>
        </p:spPr>
      </p:pic>
      <p:sp>
        <p:nvSpPr>
          <p:cNvPr id="482" name="Google Shape;482;p71"/>
          <p:cNvSpPr txBox="1"/>
          <p:nvPr/>
        </p:nvSpPr>
        <p:spPr>
          <a:xfrm>
            <a:off x="5006196" y="2414255"/>
            <a:ext cx="1599300" cy="32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Record’s entity</a:t>
            </a:r>
            <a:endParaRPr b="0" i="0" sz="1400" u="none" cap="none" strike="noStrike">
              <a:solidFill>
                <a:srgbClr val="000000"/>
              </a:solidFill>
              <a:latin typeface="Arial"/>
              <a:ea typeface="Arial"/>
              <a:cs typeface="Arial"/>
              <a:sym typeface="Arial"/>
            </a:endParaRPr>
          </a:p>
        </p:txBody>
      </p:sp>
      <p:pic>
        <p:nvPicPr>
          <p:cNvPr id="483" name="Google Shape;483;p71"/>
          <p:cNvPicPr preferRelativeResize="0"/>
          <p:nvPr/>
        </p:nvPicPr>
        <p:blipFill rotWithShape="1">
          <a:blip r:embed="rId6">
            <a:alphaModFix/>
          </a:blip>
          <a:srcRect b="0" l="0" r="0" t="0"/>
          <a:stretch/>
        </p:blipFill>
        <p:spPr>
          <a:xfrm>
            <a:off x="2180875" y="3038685"/>
            <a:ext cx="748454" cy="400887"/>
          </a:xfrm>
          <a:prstGeom prst="rect">
            <a:avLst/>
          </a:prstGeom>
          <a:noFill/>
          <a:ln>
            <a:noFill/>
          </a:ln>
        </p:spPr>
      </p:pic>
      <p:sp>
        <p:nvSpPr>
          <p:cNvPr id="484" name="Google Shape;484;p71"/>
          <p:cNvSpPr txBox="1"/>
          <p:nvPr/>
        </p:nvSpPr>
        <p:spPr>
          <a:xfrm>
            <a:off x="4993431" y="3032400"/>
            <a:ext cx="2136600" cy="49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Record’s value </a:t>
            </a:r>
            <a:endParaRPr b="0" i="0" sz="1400" u="none" cap="none" strike="noStrike">
              <a:solidFill>
                <a:srgbClr val="000000"/>
              </a:solidFill>
              <a:latin typeface="Arial"/>
              <a:ea typeface="Arial"/>
              <a:cs typeface="Arial"/>
              <a:sym typeface="Arial"/>
            </a:endParaRPr>
          </a:p>
        </p:txBody>
      </p:sp>
      <p:pic>
        <p:nvPicPr>
          <p:cNvPr id="485" name="Google Shape;485;p71"/>
          <p:cNvPicPr preferRelativeResize="0"/>
          <p:nvPr/>
        </p:nvPicPr>
        <p:blipFill rotWithShape="1">
          <a:blip r:embed="rId7">
            <a:alphaModFix/>
          </a:blip>
          <a:srcRect b="0" l="0" r="0" t="0"/>
          <a:stretch/>
        </p:blipFill>
        <p:spPr>
          <a:xfrm>
            <a:off x="1104900" y="4373025"/>
            <a:ext cx="1686146" cy="298160"/>
          </a:xfrm>
          <a:prstGeom prst="rect">
            <a:avLst/>
          </a:prstGeom>
          <a:noFill/>
          <a:ln>
            <a:noFill/>
          </a:ln>
        </p:spPr>
      </p:pic>
      <p:pic>
        <p:nvPicPr>
          <p:cNvPr id="486" name="Google Shape;486;p71"/>
          <p:cNvPicPr preferRelativeResize="0"/>
          <p:nvPr/>
        </p:nvPicPr>
        <p:blipFill rotWithShape="1">
          <a:blip r:embed="rId8">
            <a:alphaModFix/>
          </a:blip>
          <a:srcRect b="0" l="0" r="0" t="0"/>
          <a:stretch/>
        </p:blipFill>
        <p:spPr>
          <a:xfrm>
            <a:off x="3141435" y="4418898"/>
            <a:ext cx="445584" cy="252299"/>
          </a:xfrm>
          <a:prstGeom prst="rect">
            <a:avLst/>
          </a:prstGeom>
          <a:noFill/>
          <a:ln>
            <a:noFill/>
          </a:ln>
        </p:spPr>
      </p:pic>
      <p:pic>
        <p:nvPicPr>
          <p:cNvPr id="487" name="Google Shape;487;p71"/>
          <p:cNvPicPr preferRelativeResize="0"/>
          <p:nvPr/>
        </p:nvPicPr>
        <p:blipFill rotWithShape="1">
          <a:blip r:embed="rId9">
            <a:alphaModFix/>
          </a:blip>
          <a:srcRect b="0" l="0" r="0" t="0"/>
          <a:stretch/>
        </p:blipFill>
        <p:spPr>
          <a:xfrm>
            <a:off x="3587011" y="4389162"/>
            <a:ext cx="3167053" cy="311763"/>
          </a:xfrm>
          <a:prstGeom prst="rect">
            <a:avLst/>
          </a:prstGeom>
          <a:noFill/>
          <a:ln>
            <a:noFill/>
          </a:ln>
        </p:spPr>
      </p:pic>
      <p:pic>
        <p:nvPicPr>
          <p:cNvPr id="488" name="Google Shape;488;p71"/>
          <p:cNvPicPr preferRelativeResize="0"/>
          <p:nvPr/>
        </p:nvPicPr>
        <p:blipFill rotWithShape="1">
          <a:blip r:embed="rId10">
            <a:alphaModFix/>
          </a:blip>
          <a:srcRect b="0" l="0" r="0" t="0"/>
          <a:stretch/>
        </p:blipFill>
        <p:spPr>
          <a:xfrm>
            <a:off x="7122262" y="4395951"/>
            <a:ext cx="1206588" cy="252308"/>
          </a:xfrm>
          <a:prstGeom prst="rect">
            <a:avLst/>
          </a:prstGeom>
          <a:noFill/>
          <a:ln>
            <a:noFill/>
          </a:ln>
        </p:spPr>
      </p:pic>
      <p:pic>
        <p:nvPicPr>
          <p:cNvPr id="489" name="Google Shape;489;p71"/>
          <p:cNvPicPr preferRelativeResize="0"/>
          <p:nvPr/>
        </p:nvPicPr>
        <p:blipFill rotWithShape="1">
          <a:blip r:embed="rId11">
            <a:alphaModFix/>
          </a:blip>
          <a:srcRect b="0" l="0" r="0" t="0"/>
          <a:stretch/>
        </p:blipFill>
        <p:spPr>
          <a:xfrm>
            <a:off x="1817713" y="3578213"/>
            <a:ext cx="1984235" cy="351375"/>
          </a:xfrm>
          <a:prstGeom prst="rect">
            <a:avLst/>
          </a:prstGeom>
          <a:noFill/>
          <a:ln>
            <a:noFill/>
          </a:ln>
        </p:spPr>
      </p:pic>
      <p:sp>
        <p:nvSpPr>
          <p:cNvPr id="490" name="Google Shape;490;p71"/>
          <p:cNvSpPr txBox="1"/>
          <p:nvPr/>
        </p:nvSpPr>
        <p:spPr>
          <a:xfrm>
            <a:off x="4993425" y="3574600"/>
            <a:ext cx="2848800" cy="35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Generated summary of </a:t>
            </a:r>
            <a:r>
              <a:rPr b="1" i="1" lang="en" sz="1400" u="none" cap="none" strike="noStrike">
                <a:solidFill>
                  <a:srgbClr val="000000"/>
                </a:solidFill>
                <a:latin typeface="Arial"/>
                <a:ea typeface="Arial"/>
                <a:cs typeface="Arial"/>
                <a:sym typeface="Arial"/>
              </a:rPr>
              <a:t>s</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Motivation for extractive evaluation</a:t>
            </a:r>
            <a:endParaRPr/>
          </a:p>
        </p:txBody>
      </p:sp>
      <p:sp>
        <p:nvSpPr>
          <p:cNvPr id="496" name="Google Shape;496;p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solidFill>
                  <a:schemeClr val="dk1"/>
                </a:solidFill>
              </a:rPr>
              <a:t>Text generation systems are typically evaluated using a combination of automatic measures, such as BLEU, and human evaluation.</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BLEU primarily rewards fluent text generation, rather than generations that </a:t>
            </a:r>
            <a:r>
              <a:rPr b="1" lang="en">
                <a:solidFill>
                  <a:schemeClr val="dk1"/>
                </a:solidFill>
              </a:rPr>
              <a:t>capture the most important information in the database</a:t>
            </a:r>
            <a:r>
              <a:rPr lang="en">
                <a:solidFill>
                  <a:schemeClr val="dk1"/>
                </a:solidFill>
              </a:rPr>
              <a:t>, or that </a:t>
            </a:r>
            <a:r>
              <a:rPr b="1" lang="en">
                <a:solidFill>
                  <a:schemeClr val="dk1"/>
                </a:solidFill>
              </a:rPr>
              <a:t>report the information in a particularly coherent way</a:t>
            </a:r>
            <a:r>
              <a:rPr lang="en">
                <a:solidFill>
                  <a:schemeClr val="dk1"/>
                </a:solidFill>
              </a:rPr>
              <a:t>.</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Human evaluation is much less convenient than using automatic metrics.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Current text generations are sufficiently bad in sufficiently obvious ways that automatic metrics can be of use in evaluation.</a:t>
            </a:r>
            <a:endParaRPr>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Extractive evaluations</a:t>
            </a:r>
            <a:endParaRPr/>
          </a:p>
        </p:txBody>
      </p:sp>
      <p:sp>
        <p:nvSpPr>
          <p:cNvPr id="502" name="Google Shape;502;p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With a </a:t>
            </a:r>
            <a:r>
              <a:rPr i="1" lang="en"/>
              <a:t>simple, high-precision information extraction model</a:t>
            </a:r>
            <a:r>
              <a:rPr lang="en"/>
              <a:t>, they proposed 3 induced metrics:</a:t>
            </a:r>
            <a:endParaRPr/>
          </a:p>
          <a:p>
            <a:pPr indent="-342900" lvl="0" marL="457200" rtl="0" algn="l">
              <a:lnSpc>
                <a:spcPct val="115000"/>
              </a:lnSpc>
              <a:spcBef>
                <a:spcPts val="1600"/>
              </a:spcBef>
              <a:spcAft>
                <a:spcPts val="0"/>
              </a:spcAft>
              <a:buSzPts val="1800"/>
              <a:buChar char="●"/>
            </a:pPr>
            <a:r>
              <a:rPr lang="en"/>
              <a:t>Content selection (CS)</a:t>
            </a:r>
            <a:endParaRPr sz="1400"/>
          </a:p>
          <a:p>
            <a:pPr indent="-342900" lvl="1" marL="914400" rtl="0" algn="l">
              <a:lnSpc>
                <a:spcPct val="115000"/>
              </a:lnSpc>
              <a:spcBef>
                <a:spcPts val="0"/>
              </a:spcBef>
              <a:spcAft>
                <a:spcPts val="0"/>
              </a:spcAft>
              <a:buClr>
                <a:schemeClr val="dk1"/>
              </a:buClr>
              <a:buSzPts val="1800"/>
              <a:buChar char="○"/>
            </a:pPr>
            <a:r>
              <a:rPr lang="en" sz="1800">
                <a:solidFill>
                  <a:schemeClr val="dk1"/>
                </a:solidFill>
              </a:rPr>
              <a:t>precision and recall of unique relations </a:t>
            </a:r>
            <a:r>
              <a:rPr b="1" i="1" lang="en" sz="1800">
                <a:solidFill>
                  <a:schemeClr val="dk1"/>
                </a:solidFill>
              </a:rPr>
              <a:t>r</a:t>
            </a:r>
            <a:r>
              <a:rPr lang="en" sz="1800">
                <a:solidFill>
                  <a:schemeClr val="dk1"/>
                </a:solidFill>
              </a:rPr>
              <a:t> extracted from generated summaries that are also extracted from golden summaries. </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This measures how well the generated document</a:t>
            </a:r>
            <a:r>
              <a:rPr b="1" lang="en" sz="1800">
                <a:solidFill>
                  <a:schemeClr val="dk1"/>
                </a:solidFill>
              </a:rPr>
              <a:t> matches</a:t>
            </a:r>
            <a:r>
              <a:rPr lang="en" sz="1800">
                <a:solidFill>
                  <a:schemeClr val="dk1"/>
                </a:solidFill>
              </a:rPr>
              <a:t> the gold document in terms of selecting which records to generate.</a:t>
            </a:r>
            <a:endParaRPr sz="1800">
              <a:solidFill>
                <a:schemeClr val="dk1"/>
              </a:solidFill>
            </a:endParaRPr>
          </a:p>
          <a:p>
            <a:pPr indent="-342900" lvl="0" marL="457200" rtl="0" algn="l">
              <a:lnSpc>
                <a:spcPct val="115000"/>
              </a:lnSpc>
              <a:spcBef>
                <a:spcPts val="0"/>
              </a:spcBef>
              <a:spcAft>
                <a:spcPts val="0"/>
              </a:spcAft>
              <a:buSzPts val="1800"/>
              <a:buChar char="●"/>
            </a:pPr>
            <a:r>
              <a:rPr lang="en"/>
              <a:t>Relation generation (RG)</a:t>
            </a:r>
            <a:endParaRPr/>
          </a:p>
          <a:p>
            <a:pPr indent="-342900" lvl="0" marL="457200" rtl="0" algn="l">
              <a:lnSpc>
                <a:spcPct val="115000"/>
              </a:lnSpc>
              <a:spcBef>
                <a:spcPts val="0"/>
              </a:spcBef>
              <a:spcAft>
                <a:spcPts val="0"/>
              </a:spcAft>
              <a:buSzPts val="1800"/>
              <a:buChar char="●"/>
            </a:pPr>
            <a:r>
              <a:rPr lang="en"/>
              <a:t>Content ordering (CO)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NLG systems - FOG (Goldberg et al., 1994)</a:t>
            </a:r>
            <a:endParaRPr/>
          </a:p>
        </p:txBody>
      </p:sp>
      <p:sp>
        <p:nvSpPr>
          <p:cNvPr id="128" name="Google Shape;128;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The FOG system generates textual weather forecasts from numerical weather simulations for Environment Canada (the Canadian Weather Service).</a:t>
            </a:r>
            <a:endParaRPr/>
          </a:p>
          <a:p>
            <a:pPr indent="-342900" lvl="0" marL="457200" rtl="0" algn="l">
              <a:lnSpc>
                <a:spcPct val="115000"/>
              </a:lnSpc>
              <a:spcBef>
                <a:spcPts val="0"/>
              </a:spcBef>
              <a:spcAft>
                <a:spcPts val="0"/>
              </a:spcAft>
              <a:buSzPts val="1800"/>
              <a:buChar char="●"/>
            </a:pPr>
            <a:r>
              <a:rPr lang="en"/>
              <a:t>It can produce forecast texts in both English and French. It has been in everyday use since 1993.</a:t>
            </a:r>
            <a:endParaRPr/>
          </a:p>
        </p:txBody>
      </p:sp>
      <p:sp>
        <p:nvSpPr>
          <p:cNvPr id="129" name="Google Shape;129;p29"/>
          <p:cNvSpPr txBox="1"/>
          <p:nvPr/>
        </p:nvSpPr>
        <p:spPr>
          <a:xfrm>
            <a:off x="345100" y="4444500"/>
            <a:ext cx="67701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 sz="1000" u="none" cap="none" strike="noStrike">
                <a:solidFill>
                  <a:schemeClr val="dk2"/>
                </a:solidFill>
                <a:highlight>
                  <a:srgbClr val="FFFFFF"/>
                </a:highlight>
                <a:latin typeface="Arial"/>
                <a:ea typeface="Arial"/>
                <a:cs typeface="Arial"/>
                <a:sym typeface="Arial"/>
              </a:rPr>
              <a:t>Reiter, E., &amp; Dale, R. (1997). Building applied natural language generation systems. </a:t>
            </a:r>
            <a:r>
              <a:rPr b="0" i="1" lang="en" sz="1000" u="none" cap="none" strike="noStrike">
                <a:solidFill>
                  <a:schemeClr val="dk2"/>
                </a:solidFill>
                <a:highlight>
                  <a:srgbClr val="FFFFFF"/>
                </a:highlight>
                <a:latin typeface="Arial"/>
                <a:ea typeface="Arial"/>
                <a:cs typeface="Arial"/>
                <a:sym typeface="Arial"/>
              </a:rPr>
              <a:t>Natural Language Engineering</a:t>
            </a:r>
            <a:r>
              <a:rPr b="0" i="0" lang="en" sz="1000" u="none" cap="none" strike="noStrike">
                <a:solidFill>
                  <a:schemeClr val="dk2"/>
                </a:solidFill>
                <a:highlight>
                  <a:srgbClr val="FFFFFF"/>
                </a:highlight>
                <a:latin typeface="Arial"/>
                <a:ea typeface="Arial"/>
                <a:cs typeface="Arial"/>
                <a:sym typeface="Arial"/>
              </a:rPr>
              <a:t>, </a:t>
            </a:r>
            <a:r>
              <a:rPr b="0" i="1" lang="en" sz="1000" u="none" cap="none" strike="noStrike">
                <a:solidFill>
                  <a:schemeClr val="dk2"/>
                </a:solidFill>
                <a:highlight>
                  <a:srgbClr val="FFFFFF"/>
                </a:highlight>
                <a:latin typeface="Arial"/>
                <a:ea typeface="Arial"/>
                <a:cs typeface="Arial"/>
                <a:sym typeface="Arial"/>
              </a:rPr>
              <a:t>3</a:t>
            </a:r>
            <a:r>
              <a:rPr b="0" i="0" lang="en" sz="1000" u="none" cap="none" strike="noStrike">
                <a:solidFill>
                  <a:schemeClr val="dk2"/>
                </a:solidFill>
                <a:highlight>
                  <a:srgbClr val="FFFFFF"/>
                </a:highlight>
                <a:latin typeface="Arial"/>
                <a:ea typeface="Arial"/>
                <a:cs typeface="Arial"/>
                <a:sym typeface="Arial"/>
              </a:rPr>
              <a:t>(1), 57-87.</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Extractive evaluations</a:t>
            </a:r>
            <a:endParaRPr/>
          </a:p>
        </p:txBody>
      </p:sp>
      <p:sp>
        <p:nvSpPr>
          <p:cNvPr id="508" name="Google Shape;508;p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With a simple, high-precision information extraction model, they proposed 3 induced metrics:</a:t>
            </a:r>
            <a:endParaRPr/>
          </a:p>
          <a:p>
            <a:pPr indent="-342900" lvl="0" marL="457200" rtl="0" algn="l">
              <a:lnSpc>
                <a:spcPct val="115000"/>
              </a:lnSpc>
              <a:spcBef>
                <a:spcPts val="1600"/>
              </a:spcBef>
              <a:spcAft>
                <a:spcPts val="0"/>
              </a:spcAft>
              <a:buSzPts val="1800"/>
              <a:buChar char="●"/>
            </a:pPr>
            <a:r>
              <a:rPr lang="en"/>
              <a:t>Content selection (CS)</a:t>
            </a:r>
            <a:endParaRPr sz="1800"/>
          </a:p>
          <a:p>
            <a:pPr indent="-342900" lvl="0" marL="457200" rtl="0" algn="l">
              <a:lnSpc>
                <a:spcPct val="115000"/>
              </a:lnSpc>
              <a:spcBef>
                <a:spcPts val="0"/>
              </a:spcBef>
              <a:spcAft>
                <a:spcPts val="0"/>
              </a:spcAft>
              <a:buSzPts val="1800"/>
              <a:buChar char="●"/>
            </a:pPr>
            <a:r>
              <a:rPr lang="en"/>
              <a:t>Relation generation (RG)</a:t>
            </a:r>
            <a:endParaRPr>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precision and number of unique relations r extracted from generated summaries that also appear in </a:t>
            </a:r>
            <a:r>
              <a:rPr b="1" i="1" lang="en" sz="1800">
                <a:solidFill>
                  <a:schemeClr val="dk1"/>
                </a:solidFill>
              </a:rPr>
              <a:t>s</a:t>
            </a:r>
            <a:r>
              <a:rPr lang="en" sz="1800">
                <a:solidFill>
                  <a:schemeClr val="dk1"/>
                </a:solidFill>
              </a:rPr>
              <a:t>. </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This measures how well the system is able to generate text containing </a:t>
            </a:r>
            <a:r>
              <a:rPr b="1" lang="en" sz="1800">
                <a:solidFill>
                  <a:schemeClr val="dk1"/>
                </a:solidFill>
              </a:rPr>
              <a:t>factual </a:t>
            </a:r>
            <a:r>
              <a:rPr lang="en" sz="1800">
                <a:solidFill>
                  <a:schemeClr val="dk1"/>
                </a:solidFill>
              </a:rPr>
              <a:t>(i.e., correct) records.</a:t>
            </a:r>
            <a:endParaRPr sz="1800">
              <a:solidFill>
                <a:schemeClr val="dk1"/>
              </a:solidFill>
            </a:endParaRPr>
          </a:p>
          <a:p>
            <a:pPr indent="-342900" lvl="0" marL="457200" rtl="0" algn="l">
              <a:lnSpc>
                <a:spcPct val="115000"/>
              </a:lnSpc>
              <a:spcBef>
                <a:spcPts val="0"/>
              </a:spcBef>
              <a:spcAft>
                <a:spcPts val="0"/>
              </a:spcAft>
              <a:buSzPts val="1800"/>
              <a:buChar char="●"/>
            </a:pPr>
            <a:r>
              <a:rPr lang="en"/>
              <a:t>Content ordering (CO)</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Extractive evaluations</a:t>
            </a:r>
            <a:endParaRPr/>
          </a:p>
        </p:txBody>
      </p:sp>
      <p:sp>
        <p:nvSpPr>
          <p:cNvPr id="514" name="Google Shape;514;p7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With a simple, high-precision information extraction model, they proposed 3 induced metrics:</a:t>
            </a:r>
            <a:endParaRPr/>
          </a:p>
          <a:p>
            <a:pPr indent="-342900" lvl="0" marL="457200" rtl="0" algn="l">
              <a:lnSpc>
                <a:spcPct val="115000"/>
              </a:lnSpc>
              <a:spcBef>
                <a:spcPts val="1600"/>
              </a:spcBef>
              <a:spcAft>
                <a:spcPts val="0"/>
              </a:spcAft>
              <a:buSzPts val="1800"/>
              <a:buChar char="●"/>
            </a:pPr>
            <a:r>
              <a:rPr lang="en"/>
              <a:t>Content selection (CS)</a:t>
            </a:r>
            <a:endParaRPr sz="1800"/>
          </a:p>
          <a:p>
            <a:pPr indent="-342900" lvl="0" marL="457200" rtl="0" algn="l">
              <a:lnSpc>
                <a:spcPct val="115000"/>
              </a:lnSpc>
              <a:spcBef>
                <a:spcPts val="0"/>
              </a:spcBef>
              <a:spcAft>
                <a:spcPts val="0"/>
              </a:spcAft>
              <a:buSzPts val="1800"/>
              <a:buChar char="●"/>
            </a:pPr>
            <a:r>
              <a:rPr lang="en"/>
              <a:t>Relation generation (RG)</a:t>
            </a:r>
            <a:endParaRPr sz="1800">
              <a:solidFill>
                <a:schemeClr val="dk1"/>
              </a:solidFill>
            </a:endParaRPr>
          </a:p>
          <a:p>
            <a:pPr indent="-342900" lvl="0" marL="457200" rtl="0" algn="l">
              <a:lnSpc>
                <a:spcPct val="115000"/>
              </a:lnSpc>
              <a:spcBef>
                <a:spcPts val="0"/>
              </a:spcBef>
              <a:spcAft>
                <a:spcPts val="0"/>
              </a:spcAft>
              <a:buSzPts val="1800"/>
              <a:buChar char="●"/>
            </a:pPr>
            <a:r>
              <a:rPr lang="en"/>
              <a:t>Content ordering (CO)</a:t>
            </a:r>
            <a:endParaRPr/>
          </a:p>
          <a:p>
            <a:pPr indent="-317500" lvl="1" marL="914400" rtl="0" algn="l">
              <a:lnSpc>
                <a:spcPct val="115000"/>
              </a:lnSpc>
              <a:spcBef>
                <a:spcPts val="0"/>
              </a:spcBef>
              <a:spcAft>
                <a:spcPts val="0"/>
              </a:spcAft>
              <a:buSzPts val="1400"/>
              <a:buChar char="○"/>
            </a:pPr>
            <a:r>
              <a:rPr lang="en" sz="1800">
                <a:solidFill>
                  <a:schemeClr val="dk1"/>
                </a:solidFill>
              </a:rPr>
              <a:t>Normalized Damerau-Levenshtein Distance between the sequences of records extracted from golden summaries and that extracted from generated summaries. </a:t>
            </a:r>
            <a:endParaRPr sz="1800">
              <a:solidFill>
                <a:schemeClr val="dk1"/>
              </a:solidFill>
            </a:endParaRPr>
          </a:p>
          <a:p>
            <a:pPr indent="-317500" lvl="1" marL="914400" rtl="0" algn="l">
              <a:lnSpc>
                <a:spcPct val="115000"/>
              </a:lnSpc>
              <a:spcBef>
                <a:spcPts val="0"/>
              </a:spcBef>
              <a:spcAft>
                <a:spcPts val="0"/>
              </a:spcAft>
              <a:buSzPts val="1400"/>
              <a:buChar char="○"/>
            </a:pPr>
            <a:r>
              <a:rPr lang="en" sz="1800">
                <a:solidFill>
                  <a:schemeClr val="dk1"/>
                </a:solidFill>
              </a:rPr>
              <a:t>This measures how well the system </a:t>
            </a:r>
            <a:r>
              <a:rPr b="1" lang="en" sz="1800">
                <a:solidFill>
                  <a:schemeClr val="dk1"/>
                </a:solidFill>
              </a:rPr>
              <a:t>orders</a:t>
            </a:r>
            <a:r>
              <a:rPr lang="en" sz="1800">
                <a:solidFill>
                  <a:schemeClr val="dk1"/>
                </a:solidFill>
              </a:rPr>
              <a:t> the records it chooses to discuss.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How the extraction system works? </a:t>
            </a:r>
            <a:endParaRPr/>
          </a:p>
        </p:txBody>
      </p:sp>
      <p:sp>
        <p:nvSpPr>
          <p:cNvPr id="520" name="Google Shape;520;p76"/>
          <p:cNvSpPr txBox="1"/>
          <p:nvPr/>
        </p:nvSpPr>
        <p:spPr>
          <a:xfrm>
            <a:off x="5967475" y="1683800"/>
            <a:ext cx="2864700" cy="194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During evaluation,</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Extract (</a:t>
            </a:r>
            <a:r>
              <a:rPr b="1" i="1" lang="en" sz="1800" u="none" cap="none" strike="noStrike">
                <a:solidFill>
                  <a:srgbClr val="000000"/>
                </a:solidFill>
                <a:latin typeface="Arial"/>
                <a:ea typeface="Arial"/>
                <a:cs typeface="Arial"/>
                <a:sym typeface="Arial"/>
              </a:rPr>
              <a:t>r.e, r.m</a:t>
            </a:r>
            <a:r>
              <a:rPr b="1" i="0" lang="en" sz="1800" u="none" cap="none" strike="noStrike">
                <a:solidFill>
                  <a:srgbClr val="000000"/>
                </a:solidFill>
                <a:latin typeface="Arial"/>
                <a:ea typeface="Arial"/>
                <a:cs typeface="Arial"/>
                <a:sym typeface="Arial"/>
              </a:rPr>
              <a:t>)</a:t>
            </a:r>
            <a:r>
              <a:rPr b="0" i="0" lang="en" sz="1800" u="none" cap="none" strike="noStrike">
                <a:solidFill>
                  <a:srgbClr val="000000"/>
                </a:solidFill>
                <a:latin typeface="Arial"/>
                <a:ea typeface="Arial"/>
                <a:cs typeface="Arial"/>
                <a:sym typeface="Arial"/>
              </a:rPr>
              <a:t> pairs</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Predict its </a:t>
            </a:r>
            <a:r>
              <a:rPr b="1" i="1" lang="en" sz="1800" u="none" cap="none" strike="noStrike">
                <a:solidFill>
                  <a:srgbClr val="000000"/>
                </a:solidFill>
                <a:latin typeface="Arial"/>
                <a:ea typeface="Arial"/>
                <a:cs typeface="Arial"/>
                <a:sym typeface="Arial"/>
              </a:rPr>
              <a:t>r.t </a:t>
            </a:r>
            <a:r>
              <a:rPr b="0" i="0" lang="en" sz="1800" u="none" cap="none" strike="noStrike">
                <a:solidFill>
                  <a:srgbClr val="000000"/>
                </a:solidFill>
                <a:latin typeface="Arial"/>
                <a:ea typeface="Arial"/>
                <a:cs typeface="Arial"/>
                <a:sym typeface="Arial"/>
              </a:rPr>
              <a:t>with a trained model</a:t>
            </a:r>
            <a:endParaRPr b="0" i="0" sz="1800" u="none" cap="none" strike="noStrike">
              <a:solidFill>
                <a:srgbClr val="000000"/>
              </a:solidFill>
              <a:latin typeface="Arial"/>
              <a:ea typeface="Arial"/>
              <a:cs typeface="Arial"/>
              <a:sym typeface="Arial"/>
            </a:endParaRPr>
          </a:p>
        </p:txBody>
      </p:sp>
      <p:pic>
        <p:nvPicPr>
          <p:cNvPr id="521" name="Google Shape;521;p76"/>
          <p:cNvPicPr preferRelativeResize="0"/>
          <p:nvPr/>
        </p:nvPicPr>
        <p:blipFill>
          <a:blip r:embed="rId3">
            <a:alphaModFix/>
          </a:blip>
          <a:stretch>
            <a:fillRect/>
          </a:stretch>
        </p:blipFill>
        <p:spPr>
          <a:xfrm>
            <a:off x="464100" y="1417625"/>
            <a:ext cx="5503376" cy="2595808"/>
          </a:xfrm>
          <a:prstGeom prst="rect">
            <a:avLst/>
          </a:prstGeom>
          <a:noFill/>
          <a:ln>
            <a:noFill/>
          </a:ln>
        </p:spPr>
      </p:pic>
      <p:cxnSp>
        <p:nvCxnSpPr>
          <p:cNvPr id="522" name="Google Shape;522;p76"/>
          <p:cNvCxnSpPr/>
          <p:nvPr/>
        </p:nvCxnSpPr>
        <p:spPr>
          <a:xfrm>
            <a:off x="4323125" y="1802200"/>
            <a:ext cx="1263000" cy="0"/>
          </a:xfrm>
          <a:prstGeom prst="straightConnector1">
            <a:avLst/>
          </a:prstGeom>
          <a:noFill/>
          <a:ln cap="flat" cmpd="sng" w="28575">
            <a:solidFill>
              <a:srgbClr val="E06666"/>
            </a:solidFill>
            <a:prstDash val="solid"/>
            <a:round/>
            <a:headEnd len="sm" w="sm" type="none"/>
            <a:tailEnd len="sm" w="sm" type="none"/>
          </a:ln>
        </p:spPr>
      </p:cxnSp>
      <p:cxnSp>
        <p:nvCxnSpPr>
          <p:cNvPr id="523" name="Google Shape;523;p76"/>
          <p:cNvCxnSpPr/>
          <p:nvPr/>
        </p:nvCxnSpPr>
        <p:spPr>
          <a:xfrm>
            <a:off x="1508000" y="2104750"/>
            <a:ext cx="223800" cy="0"/>
          </a:xfrm>
          <a:prstGeom prst="straightConnector1">
            <a:avLst/>
          </a:prstGeom>
          <a:noFill/>
          <a:ln cap="flat" cmpd="sng" w="28575">
            <a:solidFill>
              <a:srgbClr val="E06666"/>
            </a:solidFill>
            <a:prstDash val="solid"/>
            <a:round/>
            <a:headEnd len="sm" w="sm" type="none"/>
            <a:tailEnd len="sm" w="sm"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Neural models</a:t>
            </a:r>
            <a:endParaRPr/>
          </a:p>
        </p:txBody>
      </p:sp>
      <p:sp>
        <p:nvSpPr>
          <p:cNvPr id="529" name="Google Shape;529;p77"/>
          <p:cNvSpPr txBox="1"/>
          <p:nvPr>
            <p:ph idx="1" type="body"/>
          </p:nvPr>
        </p:nvSpPr>
        <p:spPr>
          <a:xfrm>
            <a:off x="311699" y="1152475"/>
            <a:ext cx="8681471"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Base model</a:t>
            </a:r>
            <a:endParaRPr/>
          </a:p>
          <a:p>
            <a:pPr indent="-285750" lvl="1" marL="857250" rtl="0" algn="l">
              <a:lnSpc>
                <a:spcPct val="115000"/>
              </a:lnSpc>
              <a:spcBef>
                <a:spcPts val="0"/>
              </a:spcBef>
              <a:spcAft>
                <a:spcPts val="0"/>
              </a:spcAft>
              <a:buSzPts val="1800"/>
              <a:buChar char="○"/>
            </a:pPr>
            <a:r>
              <a:rPr lang="en"/>
              <a:t>Embedding + 1-layer LSTM encoder + Attention + 2-layer LSTM decoder</a:t>
            </a:r>
            <a:endParaRPr/>
          </a:p>
          <a:p>
            <a:pPr indent="-342900" lvl="0" marL="457200" rtl="0" algn="l">
              <a:lnSpc>
                <a:spcPct val="115000"/>
              </a:lnSpc>
              <a:spcBef>
                <a:spcPts val="0"/>
              </a:spcBef>
              <a:spcAft>
                <a:spcPts val="0"/>
              </a:spcAft>
              <a:buSzPts val="1800"/>
              <a:buChar char="●"/>
            </a:pPr>
            <a:r>
              <a:rPr lang="en"/>
              <a:t>Templated generator: </a:t>
            </a:r>
            <a:endParaRPr/>
          </a:p>
          <a:p>
            <a:pPr indent="-317500" lvl="1" marL="914400" rtl="0" algn="l">
              <a:lnSpc>
                <a:spcPct val="100000"/>
              </a:lnSpc>
              <a:spcBef>
                <a:spcPts val="0"/>
              </a:spcBef>
              <a:spcAft>
                <a:spcPts val="0"/>
              </a:spcAft>
              <a:buSzPts val="1400"/>
              <a:buChar char="○"/>
            </a:pPr>
            <a:r>
              <a:rPr lang="en"/>
              <a:t>1 sentence about the teams playing in the game</a:t>
            </a:r>
            <a:endParaRPr/>
          </a:p>
          <a:p>
            <a:pPr indent="-317500" lvl="1" marL="914400" rtl="0" algn="l">
              <a:lnSpc>
                <a:spcPct val="100000"/>
              </a:lnSpc>
              <a:spcBef>
                <a:spcPts val="0"/>
              </a:spcBef>
              <a:spcAft>
                <a:spcPts val="0"/>
              </a:spcAft>
              <a:buSzPts val="1400"/>
              <a:buChar char="○"/>
            </a:pPr>
            <a:r>
              <a:rPr lang="en"/>
              <a:t>6 highest-scoring players in the game </a:t>
            </a:r>
            <a:endParaRPr/>
          </a:p>
          <a:p>
            <a:pPr indent="-317500" lvl="1" marL="914400" rtl="0" algn="l">
              <a:lnSpc>
                <a:spcPct val="100000"/>
              </a:lnSpc>
              <a:spcBef>
                <a:spcPts val="0"/>
              </a:spcBef>
              <a:spcAft>
                <a:spcPts val="0"/>
              </a:spcAft>
              <a:buSzPts val="1400"/>
              <a:buChar char="○"/>
            </a:pPr>
            <a:r>
              <a:rPr lang="en"/>
              <a:t>a typical end sentence</a:t>
            </a:r>
            <a:endParaRPr/>
          </a:p>
          <a:p>
            <a:pPr indent="-342900" lvl="0" marL="457200" rtl="0" algn="l">
              <a:lnSpc>
                <a:spcPct val="115000"/>
              </a:lnSpc>
              <a:spcBef>
                <a:spcPts val="0"/>
              </a:spcBef>
              <a:spcAft>
                <a:spcPts val="0"/>
              </a:spcAft>
              <a:buSzPts val="1800"/>
              <a:buChar char="●"/>
            </a:pPr>
            <a:r>
              <a:rPr lang="en"/>
              <a:t>Joint copy, conditioned copy </a:t>
            </a:r>
            <a:endParaRPr/>
          </a:p>
          <a:p>
            <a:pPr indent="-342900" lvl="0" marL="457200" rtl="0" algn="l">
              <a:lnSpc>
                <a:spcPct val="115000"/>
              </a:lnSpc>
              <a:spcBef>
                <a:spcPts val="0"/>
              </a:spcBef>
              <a:spcAft>
                <a:spcPts val="0"/>
              </a:spcAft>
              <a:buSzPts val="1800"/>
              <a:buChar char="●"/>
            </a:pPr>
            <a:r>
              <a:rPr lang="en"/>
              <a:t>Reconstruction losses</a:t>
            </a:r>
            <a:endParaRPr/>
          </a:p>
          <a:p>
            <a:pPr indent="-342900" lvl="0" marL="457200" rtl="0" algn="l">
              <a:lnSpc>
                <a:spcPct val="115000"/>
              </a:lnSpc>
              <a:spcBef>
                <a:spcPts val="0"/>
              </a:spcBef>
              <a:spcAft>
                <a:spcPts val="0"/>
              </a:spcAft>
              <a:buSzPts val="1800"/>
              <a:buChar char="●"/>
            </a:pPr>
            <a:r>
              <a:rPr lang="en"/>
              <a:t>Total variation distance (TVD)</a:t>
            </a:r>
            <a:endParaRPr/>
          </a:p>
          <a:p>
            <a:pPr indent="-342900" lvl="0" marL="457200" rtl="0" algn="l">
              <a:lnSpc>
                <a:spcPct val="115000"/>
              </a:lnSpc>
              <a:spcBef>
                <a:spcPts val="0"/>
              </a:spcBef>
              <a:spcAft>
                <a:spcPts val="0"/>
              </a:spcAft>
              <a:buSzPts val="1800"/>
              <a:buChar char="●"/>
            </a:pPr>
            <a:r>
              <a:rPr lang="en"/>
              <a:t>https://github.com/harvardnlp/data2text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7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Results</a:t>
            </a:r>
            <a:endParaRPr/>
          </a:p>
        </p:txBody>
      </p:sp>
      <p:pic>
        <p:nvPicPr>
          <p:cNvPr id="535" name="Google Shape;535;p78"/>
          <p:cNvPicPr preferRelativeResize="0"/>
          <p:nvPr/>
        </p:nvPicPr>
        <p:blipFill>
          <a:blip r:embed="rId3">
            <a:alphaModFix/>
          </a:blip>
          <a:stretch>
            <a:fillRect/>
          </a:stretch>
        </p:blipFill>
        <p:spPr>
          <a:xfrm>
            <a:off x="2103703" y="0"/>
            <a:ext cx="5749346" cy="51435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7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Results</a:t>
            </a:r>
            <a:endParaRPr/>
          </a:p>
        </p:txBody>
      </p:sp>
      <p:sp>
        <p:nvSpPr>
          <p:cNvPr id="541" name="Google Shape;541;p79"/>
          <p:cNvSpPr txBox="1"/>
          <p:nvPr>
            <p:ph idx="1" type="body"/>
          </p:nvPr>
        </p:nvSpPr>
        <p:spPr>
          <a:xfrm>
            <a:off x="311700" y="728266"/>
            <a:ext cx="8520600" cy="34164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800"/>
              <a:buChar char="●"/>
            </a:pPr>
            <a:r>
              <a:rPr lang="en"/>
              <a:t>Template models scores very poorly on BLEU, but does quite well on the extractive metrics</a:t>
            </a:r>
            <a:endParaRPr/>
          </a:p>
          <a:p>
            <a:pPr indent="-171450" lvl="0" marL="285750" rtl="0" algn="l">
              <a:lnSpc>
                <a:spcPct val="115000"/>
              </a:lnSpc>
              <a:spcBef>
                <a:spcPts val="1600"/>
              </a:spcBef>
              <a:spcAft>
                <a:spcPts val="1600"/>
              </a:spcAft>
              <a:buSzPts val="1800"/>
              <a:buNone/>
            </a:pPr>
            <a:r>
              <a:t/>
            </a:r>
            <a:endParaRPr/>
          </a:p>
        </p:txBody>
      </p:sp>
      <p:pic>
        <p:nvPicPr>
          <p:cNvPr id="542" name="Google Shape;542;p79"/>
          <p:cNvPicPr preferRelativeResize="0"/>
          <p:nvPr/>
        </p:nvPicPr>
        <p:blipFill rotWithShape="1">
          <a:blip r:embed="rId3">
            <a:alphaModFix/>
          </a:blip>
          <a:srcRect b="0" l="0" r="0" t="0"/>
          <a:stretch/>
        </p:blipFill>
        <p:spPr>
          <a:xfrm>
            <a:off x="1611984" y="1436420"/>
            <a:ext cx="6072894" cy="3490655"/>
          </a:xfrm>
          <a:prstGeom prst="rect">
            <a:avLst/>
          </a:prstGeom>
          <a:noFill/>
          <a:ln>
            <a:noFill/>
          </a:ln>
        </p:spPr>
      </p:pic>
      <p:sp>
        <p:nvSpPr>
          <p:cNvPr id="543" name="Google Shape;543;p79"/>
          <p:cNvSpPr/>
          <p:nvPr/>
        </p:nvSpPr>
        <p:spPr>
          <a:xfrm>
            <a:off x="4147794" y="2347275"/>
            <a:ext cx="329938" cy="179110"/>
          </a:xfrm>
          <a:prstGeom prst="rect">
            <a:avLst/>
          </a:prstGeom>
          <a:no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4" name="Google Shape;544;p79"/>
          <p:cNvSpPr/>
          <p:nvPr/>
        </p:nvSpPr>
        <p:spPr>
          <a:xfrm>
            <a:off x="5619945" y="2348843"/>
            <a:ext cx="329938" cy="179110"/>
          </a:xfrm>
          <a:prstGeom prst="rect">
            <a:avLst/>
          </a:prstGeom>
          <a:no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5" name="Google Shape;545;p79"/>
          <p:cNvSpPr/>
          <p:nvPr/>
        </p:nvSpPr>
        <p:spPr>
          <a:xfrm>
            <a:off x="6149421" y="2347275"/>
            <a:ext cx="329938" cy="179110"/>
          </a:xfrm>
          <a:prstGeom prst="rect">
            <a:avLst/>
          </a:prstGeom>
          <a:no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6" name="Google Shape;546;p79"/>
          <p:cNvSpPr/>
          <p:nvPr/>
        </p:nvSpPr>
        <p:spPr>
          <a:xfrm>
            <a:off x="7120377" y="2347275"/>
            <a:ext cx="329938" cy="179110"/>
          </a:xfrm>
          <a:prstGeom prst="rect">
            <a:avLst/>
          </a:prstGeom>
          <a:no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8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Results</a:t>
            </a:r>
            <a:endParaRPr/>
          </a:p>
        </p:txBody>
      </p:sp>
      <p:sp>
        <p:nvSpPr>
          <p:cNvPr id="552" name="Google Shape;552;p80"/>
          <p:cNvSpPr txBox="1"/>
          <p:nvPr>
            <p:ph idx="1" type="body"/>
          </p:nvPr>
        </p:nvSpPr>
        <p:spPr>
          <a:xfrm>
            <a:off x="311700" y="728266"/>
            <a:ext cx="8520600" cy="34164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800"/>
              <a:buChar char="●"/>
            </a:pPr>
            <a:r>
              <a:rPr lang="en"/>
              <a:t>All the neural models make significant improvement in terms of BLEU score</a:t>
            </a:r>
            <a:endParaRPr/>
          </a:p>
          <a:p>
            <a:pPr indent="0" lvl="0" marL="0" rtl="0" algn="l">
              <a:lnSpc>
                <a:spcPct val="115000"/>
              </a:lnSpc>
              <a:spcBef>
                <a:spcPts val="1600"/>
              </a:spcBef>
              <a:spcAft>
                <a:spcPts val="1600"/>
              </a:spcAft>
              <a:buSzPts val="1800"/>
              <a:buNone/>
            </a:pPr>
            <a:r>
              <a:t/>
            </a:r>
            <a:endParaRPr/>
          </a:p>
        </p:txBody>
      </p:sp>
      <p:pic>
        <p:nvPicPr>
          <p:cNvPr id="553" name="Google Shape;553;p80"/>
          <p:cNvPicPr preferRelativeResize="0"/>
          <p:nvPr/>
        </p:nvPicPr>
        <p:blipFill rotWithShape="1">
          <a:blip r:embed="rId3">
            <a:alphaModFix/>
          </a:blip>
          <a:srcRect b="0" l="0" r="0" t="0"/>
          <a:stretch/>
        </p:blipFill>
        <p:spPr>
          <a:xfrm>
            <a:off x="1643407" y="1272686"/>
            <a:ext cx="6072894" cy="3490655"/>
          </a:xfrm>
          <a:prstGeom prst="rect">
            <a:avLst/>
          </a:prstGeom>
          <a:noFill/>
          <a:ln>
            <a:noFill/>
          </a:ln>
        </p:spPr>
      </p:pic>
      <p:sp>
        <p:nvSpPr>
          <p:cNvPr id="554" name="Google Shape;554;p80"/>
          <p:cNvSpPr/>
          <p:nvPr/>
        </p:nvSpPr>
        <p:spPr>
          <a:xfrm>
            <a:off x="7167512" y="2187019"/>
            <a:ext cx="329938" cy="2441208"/>
          </a:xfrm>
          <a:prstGeom prst="rect">
            <a:avLst/>
          </a:prstGeom>
          <a:no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8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Results</a:t>
            </a:r>
            <a:endParaRPr/>
          </a:p>
        </p:txBody>
      </p:sp>
      <p:sp>
        <p:nvSpPr>
          <p:cNvPr id="560" name="Google Shape;560;p81"/>
          <p:cNvSpPr txBox="1"/>
          <p:nvPr>
            <p:ph idx="1" type="body"/>
          </p:nvPr>
        </p:nvSpPr>
        <p:spPr>
          <a:xfrm>
            <a:off x="311700" y="728266"/>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On the gold documents, the extractive model reaches 92% precision, which shows the effectiveness of extractive model.</a:t>
            </a:r>
            <a:endParaRPr/>
          </a:p>
          <a:p>
            <a:pPr indent="0" lvl="0" marL="0" rtl="0" algn="l">
              <a:lnSpc>
                <a:spcPct val="115000"/>
              </a:lnSpc>
              <a:spcBef>
                <a:spcPts val="0"/>
              </a:spcBef>
              <a:spcAft>
                <a:spcPts val="1600"/>
              </a:spcAft>
              <a:buSzPts val="1800"/>
              <a:buNone/>
            </a:pPr>
            <a:r>
              <a:t/>
            </a:r>
            <a:endParaRPr/>
          </a:p>
        </p:txBody>
      </p:sp>
      <p:pic>
        <p:nvPicPr>
          <p:cNvPr id="561" name="Google Shape;561;p81"/>
          <p:cNvPicPr preferRelativeResize="0"/>
          <p:nvPr/>
        </p:nvPicPr>
        <p:blipFill rotWithShape="1">
          <a:blip r:embed="rId3">
            <a:alphaModFix/>
          </a:blip>
          <a:srcRect b="0" l="0" r="0" t="0"/>
          <a:stretch/>
        </p:blipFill>
        <p:spPr>
          <a:xfrm>
            <a:off x="1643407" y="1480074"/>
            <a:ext cx="6072894" cy="3490655"/>
          </a:xfrm>
          <a:prstGeom prst="rect">
            <a:avLst/>
          </a:prstGeom>
          <a:noFill/>
          <a:ln>
            <a:noFill/>
          </a:ln>
        </p:spPr>
      </p:pic>
      <p:sp>
        <p:nvSpPr>
          <p:cNvPr id="562" name="Google Shape;562;p81"/>
          <p:cNvSpPr/>
          <p:nvPr/>
        </p:nvSpPr>
        <p:spPr>
          <a:xfrm>
            <a:off x="4188638" y="2243581"/>
            <a:ext cx="329938" cy="169681"/>
          </a:xfrm>
          <a:prstGeom prst="rect">
            <a:avLst/>
          </a:prstGeom>
          <a:no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8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Results</a:t>
            </a:r>
            <a:endParaRPr/>
          </a:p>
        </p:txBody>
      </p:sp>
      <p:sp>
        <p:nvSpPr>
          <p:cNvPr id="568" name="Google Shape;568;p82"/>
          <p:cNvSpPr txBox="1"/>
          <p:nvPr>
            <p:ph idx="1" type="body"/>
          </p:nvPr>
        </p:nvSpPr>
        <p:spPr>
          <a:xfrm>
            <a:off x="311700" y="728266"/>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Conditional copy can significantly improve RG, indicating that relationships are generated more accurately. And this is potentially the cause of improved BLEU score</a:t>
            </a:r>
            <a:endParaRPr/>
          </a:p>
          <a:p>
            <a:pPr indent="0" lvl="0" marL="0" rtl="0" algn="l">
              <a:lnSpc>
                <a:spcPct val="115000"/>
              </a:lnSpc>
              <a:spcBef>
                <a:spcPts val="0"/>
              </a:spcBef>
              <a:spcAft>
                <a:spcPts val="1600"/>
              </a:spcAft>
              <a:buSzPts val="1800"/>
              <a:buNone/>
            </a:pPr>
            <a:r>
              <a:t/>
            </a:r>
            <a:endParaRPr/>
          </a:p>
        </p:txBody>
      </p:sp>
      <p:pic>
        <p:nvPicPr>
          <p:cNvPr id="569" name="Google Shape;569;p82"/>
          <p:cNvPicPr preferRelativeResize="0"/>
          <p:nvPr/>
        </p:nvPicPr>
        <p:blipFill rotWithShape="1">
          <a:blip r:embed="rId3">
            <a:alphaModFix/>
          </a:blip>
          <a:srcRect b="0" l="0" r="0" t="0"/>
          <a:stretch/>
        </p:blipFill>
        <p:spPr>
          <a:xfrm>
            <a:off x="2190161" y="1436420"/>
            <a:ext cx="6072894" cy="3490655"/>
          </a:xfrm>
          <a:prstGeom prst="rect">
            <a:avLst/>
          </a:prstGeom>
          <a:noFill/>
          <a:ln>
            <a:noFill/>
          </a:ln>
        </p:spPr>
      </p:pic>
      <p:sp>
        <p:nvSpPr>
          <p:cNvPr id="570" name="Google Shape;570;p82"/>
          <p:cNvSpPr/>
          <p:nvPr/>
        </p:nvSpPr>
        <p:spPr>
          <a:xfrm>
            <a:off x="4697685" y="4656507"/>
            <a:ext cx="373936" cy="135454"/>
          </a:xfrm>
          <a:prstGeom prst="rect">
            <a:avLst/>
          </a:prstGeom>
          <a:no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1" name="Google Shape;571;p82"/>
          <p:cNvSpPr/>
          <p:nvPr/>
        </p:nvSpPr>
        <p:spPr>
          <a:xfrm>
            <a:off x="7678126" y="4648648"/>
            <a:ext cx="373936" cy="135454"/>
          </a:xfrm>
          <a:prstGeom prst="rect">
            <a:avLst/>
          </a:prstGeom>
          <a:no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8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Results</a:t>
            </a:r>
            <a:endParaRPr/>
          </a:p>
        </p:txBody>
      </p:sp>
      <p:sp>
        <p:nvSpPr>
          <p:cNvPr id="577" name="Google Shape;577;p83"/>
          <p:cNvSpPr txBox="1"/>
          <p:nvPr>
            <p:ph idx="1" type="body"/>
          </p:nvPr>
        </p:nvSpPr>
        <p:spPr>
          <a:xfrm>
            <a:off x="311700" y="728266"/>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Content selection (CS) and content ordering (CO) seem to have no correlation at all with BLEU.</a:t>
            </a:r>
            <a:endParaRPr b="1"/>
          </a:p>
          <a:p>
            <a:pPr indent="0" lvl="0" marL="0" rtl="0" algn="l">
              <a:lnSpc>
                <a:spcPct val="115000"/>
              </a:lnSpc>
              <a:spcBef>
                <a:spcPts val="0"/>
              </a:spcBef>
              <a:spcAft>
                <a:spcPts val="1600"/>
              </a:spcAft>
              <a:buSzPts val="1800"/>
              <a:buNone/>
            </a:pPr>
            <a:r>
              <a:t/>
            </a:r>
            <a:endParaRPr/>
          </a:p>
        </p:txBody>
      </p:sp>
      <p:pic>
        <p:nvPicPr>
          <p:cNvPr id="578" name="Google Shape;578;p83"/>
          <p:cNvPicPr preferRelativeResize="0"/>
          <p:nvPr/>
        </p:nvPicPr>
        <p:blipFill rotWithShape="1">
          <a:blip r:embed="rId3">
            <a:alphaModFix/>
          </a:blip>
          <a:srcRect b="0" l="0" r="0" t="0"/>
          <a:stretch/>
        </p:blipFill>
        <p:spPr>
          <a:xfrm>
            <a:off x="1535553" y="1436420"/>
            <a:ext cx="6072894" cy="349065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NLG systems - FOG (Goldberg et al., 1994)</a:t>
            </a:r>
            <a:endParaRPr/>
          </a:p>
        </p:txBody>
      </p:sp>
      <p:sp>
        <p:nvSpPr>
          <p:cNvPr id="135" name="Google Shape;135;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36" name="Google Shape;136;p30"/>
          <p:cNvPicPr preferRelativeResize="0"/>
          <p:nvPr/>
        </p:nvPicPr>
        <p:blipFill rotWithShape="1">
          <a:blip r:embed="rId3">
            <a:alphaModFix/>
          </a:blip>
          <a:srcRect b="0" l="0" r="0" t="0"/>
          <a:stretch/>
        </p:blipFill>
        <p:spPr>
          <a:xfrm>
            <a:off x="2687274" y="1022736"/>
            <a:ext cx="4133125" cy="3523475"/>
          </a:xfrm>
          <a:prstGeom prst="rect">
            <a:avLst/>
          </a:prstGeom>
          <a:noFill/>
          <a:ln>
            <a:noFill/>
          </a:ln>
        </p:spPr>
      </p:pic>
      <p:sp>
        <p:nvSpPr>
          <p:cNvPr id="137" name="Google Shape;137;p30"/>
          <p:cNvSpPr txBox="1"/>
          <p:nvPr/>
        </p:nvSpPr>
        <p:spPr>
          <a:xfrm>
            <a:off x="345100" y="4444500"/>
            <a:ext cx="67701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 sz="1000" u="none" cap="none" strike="noStrike">
                <a:solidFill>
                  <a:schemeClr val="dk2"/>
                </a:solidFill>
                <a:highlight>
                  <a:srgbClr val="FFFFFF"/>
                </a:highlight>
                <a:latin typeface="Arial"/>
                <a:ea typeface="Arial"/>
                <a:cs typeface="Arial"/>
                <a:sym typeface="Arial"/>
              </a:rPr>
              <a:t>Reiter, E., &amp; Dale, R. (1997). Building applied natural language generation systems. </a:t>
            </a:r>
            <a:r>
              <a:rPr b="0" i="1" lang="en" sz="1000" u="none" cap="none" strike="noStrike">
                <a:solidFill>
                  <a:schemeClr val="dk2"/>
                </a:solidFill>
                <a:highlight>
                  <a:srgbClr val="FFFFFF"/>
                </a:highlight>
                <a:latin typeface="Arial"/>
                <a:ea typeface="Arial"/>
                <a:cs typeface="Arial"/>
                <a:sym typeface="Arial"/>
              </a:rPr>
              <a:t>Natural Language Engineering</a:t>
            </a:r>
            <a:r>
              <a:rPr b="0" i="0" lang="en" sz="1000" u="none" cap="none" strike="noStrike">
                <a:solidFill>
                  <a:schemeClr val="dk2"/>
                </a:solidFill>
                <a:highlight>
                  <a:srgbClr val="FFFFFF"/>
                </a:highlight>
                <a:latin typeface="Arial"/>
                <a:ea typeface="Arial"/>
                <a:cs typeface="Arial"/>
                <a:sym typeface="Arial"/>
              </a:rPr>
              <a:t>, </a:t>
            </a:r>
            <a:r>
              <a:rPr b="0" i="1" lang="en" sz="1000" u="none" cap="none" strike="noStrike">
                <a:solidFill>
                  <a:schemeClr val="dk2"/>
                </a:solidFill>
                <a:highlight>
                  <a:srgbClr val="FFFFFF"/>
                </a:highlight>
                <a:latin typeface="Arial"/>
                <a:ea typeface="Arial"/>
                <a:cs typeface="Arial"/>
                <a:sym typeface="Arial"/>
              </a:rPr>
              <a:t>3</a:t>
            </a:r>
            <a:r>
              <a:rPr b="0" i="0" lang="en" sz="1000" u="none" cap="none" strike="noStrike">
                <a:solidFill>
                  <a:schemeClr val="dk2"/>
                </a:solidFill>
                <a:highlight>
                  <a:srgbClr val="FFFFFF"/>
                </a:highlight>
                <a:latin typeface="Arial"/>
                <a:ea typeface="Arial"/>
                <a:cs typeface="Arial"/>
                <a:sym typeface="Arial"/>
              </a:rPr>
              <a:t>(1), 57-87.</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Results</a:t>
            </a:r>
            <a:endParaRPr/>
          </a:p>
        </p:txBody>
      </p:sp>
      <p:sp>
        <p:nvSpPr>
          <p:cNvPr id="584" name="Google Shape;584;p8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Template models scores very poorly on BLEU, but does quite well on the extractive metrics</a:t>
            </a:r>
            <a:endParaRPr/>
          </a:p>
          <a:p>
            <a:pPr indent="-342900" lvl="0" marL="457200" rtl="0" algn="l">
              <a:lnSpc>
                <a:spcPct val="115000"/>
              </a:lnSpc>
              <a:spcBef>
                <a:spcPts val="0"/>
              </a:spcBef>
              <a:spcAft>
                <a:spcPts val="0"/>
              </a:spcAft>
              <a:buSzPts val="1800"/>
              <a:buChar char="●"/>
            </a:pPr>
            <a:r>
              <a:rPr lang="en"/>
              <a:t>All the neural models make significant improvement in terms of BLEU score</a:t>
            </a:r>
            <a:endParaRPr/>
          </a:p>
          <a:p>
            <a:pPr indent="-342900" lvl="0" marL="457200" rtl="0" algn="l">
              <a:lnSpc>
                <a:spcPct val="115000"/>
              </a:lnSpc>
              <a:spcBef>
                <a:spcPts val="0"/>
              </a:spcBef>
              <a:spcAft>
                <a:spcPts val="0"/>
              </a:spcAft>
              <a:buSzPts val="1800"/>
              <a:buChar char="●"/>
            </a:pPr>
            <a:r>
              <a:rPr lang="en"/>
              <a:t>On the gold documents, the extractive model reaches 92% precision, which shows the effectiveness of extractive model.</a:t>
            </a:r>
            <a:endParaRPr/>
          </a:p>
          <a:p>
            <a:pPr indent="-342900" lvl="0" marL="457200" rtl="0" algn="l">
              <a:lnSpc>
                <a:spcPct val="115000"/>
              </a:lnSpc>
              <a:spcBef>
                <a:spcPts val="0"/>
              </a:spcBef>
              <a:spcAft>
                <a:spcPts val="0"/>
              </a:spcAft>
              <a:buSzPts val="1800"/>
              <a:buChar char="●"/>
            </a:pPr>
            <a:r>
              <a:rPr lang="en"/>
              <a:t>Conditional copy can significantly improve RG, indicating that relationships are generated more accurately. And this is potentially the cause of improved BLEU score</a:t>
            </a:r>
            <a:endParaRPr/>
          </a:p>
          <a:p>
            <a:pPr indent="-342900" lvl="0" marL="457200" rtl="0" algn="l">
              <a:lnSpc>
                <a:spcPct val="115000"/>
              </a:lnSpc>
              <a:spcBef>
                <a:spcPts val="0"/>
              </a:spcBef>
              <a:spcAft>
                <a:spcPts val="0"/>
              </a:spcAft>
              <a:buSzPts val="1800"/>
              <a:buChar char="●"/>
            </a:pPr>
            <a:r>
              <a:rPr lang="en"/>
              <a:t>Content selection (CS) and content ordering (CO) seem to have no correlation at all with BLEU.</a:t>
            </a:r>
            <a:endParaRPr b="1"/>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8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5200"/>
              <a:buNone/>
            </a:pPr>
            <a:r>
              <a:rPr lang="en" sz="3600"/>
              <a:t>Data-to-Text Generation with Content Selection and Planning</a:t>
            </a:r>
            <a:endParaRPr sz="3600"/>
          </a:p>
        </p:txBody>
      </p:sp>
      <p:sp>
        <p:nvSpPr>
          <p:cNvPr id="590" name="Google Shape;590;p8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800"/>
              <a:t>Ratish Puduppully, Li Dong, Mirella Lapata </a:t>
            </a:r>
            <a:endParaRPr sz="1800"/>
          </a:p>
          <a:p>
            <a:pPr indent="0" lvl="0" marL="0" rtl="0" algn="ctr">
              <a:lnSpc>
                <a:spcPct val="100000"/>
              </a:lnSpc>
              <a:spcBef>
                <a:spcPts val="0"/>
              </a:spcBef>
              <a:spcAft>
                <a:spcPts val="0"/>
              </a:spcAft>
              <a:buSzPts val="2800"/>
              <a:buNone/>
            </a:pPr>
            <a:r>
              <a:rPr lang="en" sz="1800"/>
              <a:t>3 Sep 2018</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Problem formulation</a:t>
            </a:r>
            <a:endParaRPr/>
          </a:p>
        </p:txBody>
      </p:sp>
      <p:pic>
        <p:nvPicPr>
          <p:cNvPr id="596" name="Google Shape;596;p86"/>
          <p:cNvPicPr preferRelativeResize="0"/>
          <p:nvPr/>
        </p:nvPicPr>
        <p:blipFill rotWithShape="1">
          <a:blip r:embed="rId3">
            <a:alphaModFix/>
          </a:blip>
          <a:srcRect b="0" l="0" r="0" t="0"/>
          <a:stretch/>
        </p:blipFill>
        <p:spPr>
          <a:xfrm>
            <a:off x="744525" y="2066825"/>
            <a:ext cx="882401" cy="269825"/>
          </a:xfrm>
          <a:prstGeom prst="rect">
            <a:avLst/>
          </a:prstGeom>
          <a:noFill/>
          <a:ln>
            <a:noFill/>
          </a:ln>
        </p:spPr>
      </p:pic>
      <p:pic>
        <p:nvPicPr>
          <p:cNvPr id="597" name="Google Shape;597;p86"/>
          <p:cNvPicPr preferRelativeResize="0"/>
          <p:nvPr/>
        </p:nvPicPr>
        <p:blipFill rotWithShape="1">
          <a:blip r:embed="rId4">
            <a:alphaModFix/>
          </a:blip>
          <a:srcRect b="0" l="0" r="0" t="0"/>
          <a:stretch/>
        </p:blipFill>
        <p:spPr>
          <a:xfrm>
            <a:off x="744525" y="2542875"/>
            <a:ext cx="1268900" cy="269825"/>
          </a:xfrm>
          <a:prstGeom prst="rect">
            <a:avLst/>
          </a:prstGeom>
          <a:noFill/>
          <a:ln>
            <a:noFill/>
          </a:ln>
        </p:spPr>
      </p:pic>
      <p:pic>
        <p:nvPicPr>
          <p:cNvPr id="598" name="Google Shape;598;p86"/>
          <p:cNvPicPr preferRelativeResize="0"/>
          <p:nvPr/>
        </p:nvPicPr>
        <p:blipFill rotWithShape="1">
          <a:blip r:embed="rId5">
            <a:alphaModFix/>
          </a:blip>
          <a:srcRect b="0" l="0" r="0" t="0"/>
          <a:stretch/>
        </p:blipFill>
        <p:spPr>
          <a:xfrm>
            <a:off x="744525" y="1501342"/>
            <a:ext cx="1268900" cy="359258"/>
          </a:xfrm>
          <a:prstGeom prst="rect">
            <a:avLst/>
          </a:prstGeom>
          <a:noFill/>
          <a:ln>
            <a:noFill/>
          </a:ln>
        </p:spPr>
      </p:pic>
      <p:pic>
        <p:nvPicPr>
          <p:cNvPr id="599" name="Google Shape;599;p86"/>
          <p:cNvPicPr preferRelativeResize="0"/>
          <p:nvPr/>
        </p:nvPicPr>
        <p:blipFill rotWithShape="1">
          <a:blip r:embed="rId6">
            <a:alphaModFix/>
          </a:blip>
          <a:srcRect b="0" l="0" r="0" t="0"/>
          <a:stretch/>
        </p:blipFill>
        <p:spPr>
          <a:xfrm>
            <a:off x="744525" y="3018925"/>
            <a:ext cx="161925" cy="228600"/>
          </a:xfrm>
          <a:prstGeom prst="rect">
            <a:avLst/>
          </a:prstGeom>
          <a:noFill/>
          <a:ln>
            <a:noFill/>
          </a:ln>
        </p:spPr>
      </p:pic>
      <p:sp>
        <p:nvSpPr>
          <p:cNvPr id="600" name="Google Shape;600;p86"/>
          <p:cNvSpPr txBox="1"/>
          <p:nvPr/>
        </p:nvSpPr>
        <p:spPr>
          <a:xfrm>
            <a:off x="2352725" y="1501350"/>
            <a:ext cx="2449200" cy="43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 table of records</a:t>
            </a:r>
            <a:endParaRPr b="0" i="0" sz="1400" u="none" cap="none" strike="noStrike">
              <a:solidFill>
                <a:srgbClr val="000000"/>
              </a:solidFill>
              <a:latin typeface="Arial"/>
              <a:ea typeface="Arial"/>
              <a:cs typeface="Arial"/>
              <a:sym typeface="Arial"/>
            </a:endParaRPr>
          </a:p>
        </p:txBody>
      </p:sp>
      <p:sp>
        <p:nvSpPr>
          <p:cNvPr id="601" name="Google Shape;601;p86"/>
          <p:cNvSpPr txBox="1"/>
          <p:nvPr/>
        </p:nvSpPr>
        <p:spPr>
          <a:xfrm>
            <a:off x="2352725" y="1996650"/>
            <a:ext cx="2449200" cy="43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Each record has 4 features</a:t>
            </a:r>
            <a:endParaRPr b="0" i="0" sz="1400" u="none" cap="none" strike="noStrike">
              <a:solidFill>
                <a:schemeClr val="dk2"/>
              </a:solidFill>
              <a:latin typeface="Arial"/>
              <a:ea typeface="Arial"/>
              <a:cs typeface="Arial"/>
              <a:sym typeface="Arial"/>
            </a:endParaRPr>
          </a:p>
        </p:txBody>
      </p:sp>
      <p:sp>
        <p:nvSpPr>
          <p:cNvPr id="602" name="Google Shape;602;p86"/>
          <p:cNvSpPr txBox="1"/>
          <p:nvPr/>
        </p:nvSpPr>
        <p:spPr>
          <a:xfrm>
            <a:off x="2352725" y="2491950"/>
            <a:ext cx="2449200" cy="43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Output document</a:t>
            </a:r>
            <a:endParaRPr b="0" i="0" sz="1400" u="none" cap="none" strike="noStrike">
              <a:solidFill>
                <a:schemeClr val="dk2"/>
              </a:solidFill>
              <a:latin typeface="Arial"/>
              <a:ea typeface="Arial"/>
              <a:cs typeface="Arial"/>
              <a:sym typeface="Arial"/>
            </a:endParaRPr>
          </a:p>
        </p:txBody>
      </p:sp>
      <p:sp>
        <p:nvSpPr>
          <p:cNvPr id="603" name="Google Shape;603;p86"/>
          <p:cNvSpPr txBox="1"/>
          <p:nvPr/>
        </p:nvSpPr>
        <p:spPr>
          <a:xfrm>
            <a:off x="2352725" y="2949150"/>
            <a:ext cx="2449200" cy="43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Content plan</a:t>
            </a:r>
            <a:endParaRPr b="0" i="0" sz="1400" u="none" cap="none" strike="noStrike">
              <a:solidFill>
                <a:schemeClr val="dk2"/>
              </a:solidFill>
              <a:latin typeface="Arial"/>
              <a:ea typeface="Arial"/>
              <a:cs typeface="Arial"/>
              <a:sym typeface="Arial"/>
            </a:endParaRPr>
          </a:p>
        </p:txBody>
      </p:sp>
      <p:pic>
        <p:nvPicPr>
          <p:cNvPr id="604" name="Google Shape;604;p86"/>
          <p:cNvPicPr preferRelativeResize="0"/>
          <p:nvPr/>
        </p:nvPicPr>
        <p:blipFill rotWithShape="1">
          <a:blip r:embed="rId7">
            <a:alphaModFix/>
          </a:blip>
          <a:srcRect b="0" l="0" r="0" t="0"/>
          <a:stretch/>
        </p:blipFill>
        <p:spPr>
          <a:xfrm>
            <a:off x="4801925" y="1067388"/>
            <a:ext cx="4037275" cy="3008714"/>
          </a:xfrm>
          <a:prstGeom prst="rect">
            <a:avLst/>
          </a:prstGeom>
          <a:noFill/>
          <a:ln>
            <a:noFill/>
          </a:ln>
        </p:spPr>
      </p:pic>
      <p:sp>
        <p:nvSpPr>
          <p:cNvPr id="605" name="Google Shape;605;p86"/>
          <p:cNvSpPr/>
          <p:nvPr/>
        </p:nvSpPr>
        <p:spPr>
          <a:xfrm>
            <a:off x="6372520" y="1593130"/>
            <a:ext cx="339365" cy="207390"/>
          </a:xfrm>
          <a:prstGeom prst="rect">
            <a:avLst/>
          </a:prstGeom>
          <a:no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Problem formulation</a:t>
            </a:r>
            <a:endParaRPr/>
          </a:p>
        </p:txBody>
      </p:sp>
      <p:pic>
        <p:nvPicPr>
          <p:cNvPr id="611" name="Google Shape;611;p87"/>
          <p:cNvPicPr preferRelativeResize="0"/>
          <p:nvPr/>
        </p:nvPicPr>
        <p:blipFill rotWithShape="1">
          <a:blip r:embed="rId3">
            <a:alphaModFix/>
          </a:blip>
          <a:srcRect b="0" l="0" r="0" t="0"/>
          <a:stretch/>
        </p:blipFill>
        <p:spPr>
          <a:xfrm>
            <a:off x="744525" y="2066825"/>
            <a:ext cx="882401" cy="269825"/>
          </a:xfrm>
          <a:prstGeom prst="rect">
            <a:avLst/>
          </a:prstGeom>
          <a:noFill/>
          <a:ln>
            <a:noFill/>
          </a:ln>
        </p:spPr>
      </p:pic>
      <p:pic>
        <p:nvPicPr>
          <p:cNvPr id="612" name="Google Shape;612;p87"/>
          <p:cNvPicPr preferRelativeResize="0"/>
          <p:nvPr/>
        </p:nvPicPr>
        <p:blipFill rotWithShape="1">
          <a:blip r:embed="rId4">
            <a:alphaModFix/>
          </a:blip>
          <a:srcRect b="0" l="0" r="0" t="0"/>
          <a:stretch/>
        </p:blipFill>
        <p:spPr>
          <a:xfrm>
            <a:off x="744525" y="2542875"/>
            <a:ext cx="1268900" cy="269825"/>
          </a:xfrm>
          <a:prstGeom prst="rect">
            <a:avLst/>
          </a:prstGeom>
          <a:noFill/>
          <a:ln>
            <a:noFill/>
          </a:ln>
        </p:spPr>
      </p:pic>
      <p:pic>
        <p:nvPicPr>
          <p:cNvPr id="613" name="Google Shape;613;p87"/>
          <p:cNvPicPr preferRelativeResize="0"/>
          <p:nvPr/>
        </p:nvPicPr>
        <p:blipFill rotWithShape="1">
          <a:blip r:embed="rId5">
            <a:alphaModFix/>
          </a:blip>
          <a:srcRect b="0" l="0" r="0" t="0"/>
          <a:stretch/>
        </p:blipFill>
        <p:spPr>
          <a:xfrm>
            <a:off x="744525" y="1501342"/>
            <a:ext cx="1268900" cy="359258"/>
          </a:xfrm>
          <a:prstGeom prst="rect">
            <a:avLst/>
          </a:prstGeom>
          <a:noFill/>
          <a:ln>
            <a:noFill/>
          </a:ln>
        </p:spPr>
      </p:pic>
      <p:pic>
        <p:nvPicPr>
          <p:cNvPr id="614" name="Google Shape;614;p87"/>
          <p:cNvPicPr preferRelativeResize="0"/>
          <p:nvPr/>
        </p:nvPicPr>
        <p:blipFill rotWithShape="1">
          <a:blip r:embed="rId6">
            <a:alphaModFix/>
          </a:blip>
          <a:srcRect b="0" l="0" r="0" t="0"/>
          <a:stretch/>
        </p:blipFill>
        <p:spPr>
          <a:xfrm>
            <a:off x="744525" y="3018925"/>
            <a:ext cx="161925" cy="228600"/>
          </a:xfrm>
          <a:prstGeom prst="rect">
            <a:avLst/>
          </a:prstGeom>
          <a:noFill/>
          <a:ln>
            <a:noFill/>
          </a:ln>
        </p:spPr>
      </p:pic>
      <p:sp>
        <p:nvSpPr>
          <p:cNvPr id="615" name="Google Shape;615;p87"/>
          <p:cNvSpPr txBox="1"/>
          <p:nvPr/>
        </p:nvSpPr>
        <p:spPr>
          <a:xfrm>
            <a:off x="2352725" y="1501350"/>
            <a:ext cx="2449200" cy="43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A table of records</a:t>
            </a:r>
            <a:endParaRPr b="0" i="0" sz="1400" u="none" cap="none" strike="noStrike">
              <a:solidFill>
                <a:schemeClr val="dk2"/>
              </a:solidFill>
              <a:latin typeface="Arial"/>
              <a:ea typeface="Arial"/>
              <a:cs typeface="Arial"/>
              <a:sym typeface="Arial"/>
            </a:endParaRPr>
          </a:p>
        </p:txBody>
      </p:sp>
      <p:sp>
        <p:nvSpPr>
          <p:cNvPr id="616" name="Google Shape;616;p87"/>
          <p:cNvSpPr txBox="1"/>
          <p:nvPr/>
        </p:nvSpPr>
        <p:spPr>
          <a:xfrm>
            <a:off x="2352725" y="1996650"/>
            <a:ext cx="2449200" cy="43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Each record has 4 features</a:t>
            </a:r>
            <a:endParaRPr b="0" i="0" sz="1400" u="none" cap="none" strike="noStrike">
              <a:solidFill>
                <a:srgbClr val="000000"/>
              </a:solidFill>
              <a:latin typeface="Arial"/>
              <a:ea typeface="Arial"/>
              <a:cs typeface="Arial"/>
              <a:sym typeface="Arial"/>
            </a:endParaRPr>
          </a:p>
        </p:txBody>
      </p:sp>
      <p:sp>
        <p:nvSpPr>
          <p:cNvPr id="617" name="Google Shape;617;p87"/>
          <p:cNvSpPr txBox="1"/>
          <p:nvPr/>
        </p:nvSpPr>
        <p:spPr>
          <a:xfrm>
            <a:off x="2352725" y="2491950"/>
            <a:ext cx="2449200" cy="43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Output document</a:t>
            </a:r>
            <a:endParaRPr b="0" i="0" sz="1400" u="none" cap="none" strike="noStrike">
              <a:solidFill>
                <a:schemeClr val="dk2"/>
              </a:solidFill>
              <a:latin typeface="Arial"/>
              <a:ea typeface="Arial"/>
              <a:cs typeface="Arial"/>
              <a:sym typeface="Arial"/>
            </a:endParaRPr>
          </a:p>
        </p:txBody>
      </p:sp>
      <p:sp>
        <p:nvSpPr>
          <p:cNvPr id="618" name="Google Shape;618;p87"/>
          <p:cNvSpPr txBox="1"/>
          <p:nvPr/>
        </p:nvSpPr>
        <p:spPr>
          <a:xfrm>
            <a:off x="2352725" y="2949150"/>
            <a:ext cx="2449200" cy="43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Content plan</a:t>
            </a:r>
            <a:endParaRPr b="0" i="0" sz="1400" u="none" cap="none" strike="noStrike">
              <a:solidFill>
                <a:schemeClr val="dk2"/>
              </a:solidFill>
              <a:latin typeface="Arial"/>
              <a:ea typeface="Arial"/>
              <a:cs typeface="Arial"/>
              <a:sym typeface="Arial"/>
            </a:endParaRPr>
          </a:p>
        </p:txBody>
      </p:sp>
      <p:pic>
        <p:nvPicPr>
          <p:cNvPr id="619" name="Google Shape;619;p87"/>
          <p:cNvPicPr preferRelativeResize="0"/>
          <p:nvPr/>
        </p:nvPicPr>
        <p:blipFill rotWithShape="1">
          <a:blip r:embed="rId7">
            <a:alphaModFix/>
          </a:blip>
          <a:srcRect b="0" l="0" r="0" t="0"/>
          <a:stretch/>
        </p:blipFill>
        <p:spPr>
          <a:xfrm>
            <a:off x="5042366" y="521614"/>
            <a:ext cx="3452159" cy="4016088"/>
          </a:xfrm>
          <a:prstGeom prst="rect">
            <a:avLst/>
          </a:prstGeom>
          <a:noFill/>
          <a:ln>
            <a:noFill/>
          </a:ln>
        </p:spPr>
      </p:pic>
      <p:cxnSp>
        <p:nvCxnSpPr>
          <p:cNvPr id="620" name="Google Shape;620;p87"/>
          <p:cNvCxnSpPr/>
          <p:nvPr/>
        </p:nvCxnSpPr>
        <p:spPr>
          <a:xfrm>
            <a:off x="5222449" y="1263192"/>
            <a:ext cx="3007151" cy="0"/>
          </a:xfrm>
          <a:prstGeom prst="straightConnector1">
            <a:avLst/>
          </a:prstGeom>
          <a:noFill/>
          <a:ln cap="flat" cmpd="sng" w="19050">
            <a:solidFill>
              <a:srgbClr val="FDA739"/>
            </a:solidFill>
            <a:prstDash val="solid"/>
            <a:round/>
            <a:headEnd len="sm" w="sm" type="none"/>
            <a:tailEnd len="sm" w="sm"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Problem formulation</a:t>
            </a:r>
            <a:endParaRPr/>
          </a:p>
        </p:txBody>
      </p:sp>
      <p:pic>
        <p:nvPicPr>
          <p:cNvPr id="626" name="Google Shape;626;p88"/>
          <p:cNvPicPr preferRelativeResize="0"/>
          <p:nvPr/>
        </p:nvPicPr>
        <p:blipFill rotWithShape="1">
          <a:blip r:embed="rId3">
            <a:alphaModFix/>
          </a:blip>
          <a:srcRect b="0" l="0" r="0" t="0"/>
          <a:stretch/>
        </p:blipFill>
        <p:spPr>
          <a:xfrm>
            <a:off x="744525" y="2066825"/>
            <a:ext cx="882401" cy="269825"/>
          </a:xfrm>
          <a:prstGeom prst="rect">
            <a:avLst/>
          </a:prstGeom>
          <a:noFill/>
          <a:ln>
            <a:noFill/>
          </a:ln>
        </p:spPr>
      </p:pic>
      <p:pic>
        <p:nvPicPr>
          <p:cNvPr id="627" name="Google Shape;627;p88"/>
          <p:cNvPicPr preferRelativeResize="0"/>
          <p:nvPr/>
        </p:nvPicPr>
        <p:blipFill rotWithShape="1">
          <a:blip r:embed="rId4">
            <a:alphaModFix/>
          </a:blip>
          <a:srcRect b="0" l="0" r="0" t="0"/>
          <a:stretch/>
        </p:blipFill>
        <p:spPr>
          <a:xfrm>
            <a:off x="744525" y="2542875"/>
            <a:ext cx="1268900" cy="269825"/>
          </a:xfrm>
          <a:prstGeom prst="rect">
            <a:avLst/>
          </a:prstGeom>
          <a:noFill/>
          <a:ln>
            <a:noFill/>
          </a:ln>
        </p:spPr>
      </p:pic>
      <p:pic>
        <p:nvPicPr>
          <p:cNvPr id="628" name="Google Shape;628;p88"/>
          <p:cNvPicPr preferRelativeResize="0"/>
          <p:nvPr/>
        </p:nvPicPr>
        <p:blipFill rotWithShape="1">
          <a:blip r:embed="rId5">
            <a:alphaModFix/>
          </a:blip>
          <a:srcRect b="0" l="0" r="0" t="0"/>
          <a:stretch/>
        </p:blipFill>
        <p:spPr>
          <a:xfrm>
            <a:off x="744525" y="1501342"/>
            <a:ext cx="1268900" cy="359258"/>
          </a:xfrm>
          <a:prstGeom prst="rect">
            <a:avLst/>
          </a:prstGeom>
          <a:noFill/>
          <a:ln>
            <a:noFill/>
          </a:ln>
        </p:spPr>
      </p:pic>
      <p:pic>
        <p:nvPicPr>
          <p:cNvPr id="629" name="Google Shape;629;p88"/>
          <p:cNvPicPr preferRelativeResize="0"/>
          <p:nvPr/>
        </p:nvPicPr>
        <p:blipFill rotWithShape="1">
          <a:blip r:embed="rId6">
            <a:alphaModFix/>
          </a:blip>
          <a:srcRect b="0" l="0" r="0" t="0"/>
          <a:stretch/>
        </p:blipFill>
        <p:spPr>
          <a:xfrm>
            <a:off x="744525" y="3018925"/>
            <a:ext cx="161925" cy="228600"/>
          </a:xfrm>
          <a:prstGeom prst="rect">
            <a:avLst/>
          </a:prstGeom>
          <a:noFill/>
          <a:ln>
            <a:noFill/>
          </a:ln>
        </p:spPr>
      </p:pic>
      <p:sp>
        <p:nvSpPr>
          <p:cNvPr id="630" name="Google Shape;630;p88"/>
          <p:cNvSpPr txBox="1"/>
          <p:nvPr/>
        </p:nvSpPr>
        <p:spPr>
          <a:xfrm>
            <a:off x="2352725" y="1501350"/>
            <a:ext cx="2449200" cy="43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A table of records</a:t>
            </a:r>
            <a:endParaRPr b="0" i="0" sz="1400" u="none" cap="none" strike="noStrike">
              <a:solidFill>
                <a:schemeClr val="dk2"/>
              </a:solidFill>
              <a:latin typeface="Arial"/>
              <a:ea typeface="Arial"/>
              <a:cs typeface="Arial"/>
              <a:sym typeface="Arial"/>
            </a:endParaRPr>
          </a:p>
        </p:txBody>
      </p:sp>
      <p:sp>
        <p:nvSpPr>
          <p:cNvPr id="631" name="Google Shape;631;p88"/>
          <p:cNvSpPr txBox="1"/>
          <p:nvPr/>
        </p:nvSpPr>
        <p:spPr>
          <a:xfrm>
            <a:off x="2352725" y="1996650"/>
            <a:ext cx="2449200" cy="43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Each record has 4 features</a:t>
            </a:r>
            <a:endParaRPr b="0" i="0" sz="1400" u="none" cap="none" strike="noStrike">
              <a:solidFill>
                <a:schemeClr val="dk2"/>
              </a:solidFill>
              <a:latin typeface="Arial"/>
              <a:ea typeface="Arial"/>
              <a:cs typeface="Arial"/>
              <a:sym typeface="Arial"/>
            </a:endParaRPr>
          </a:p>
        </p:txBody>
      </p:sp>
      <p:sp>
        <p:nvSpPr>
          <p:cNvPr id="632" name="Google Shape;632;p88"/>
          <p:cNvSpPr txBox="1"/>
          <p:nvPr/>
        </p:nvSpPr>
        <p:spPr>
          <a:xfrm>
            <a:off x="2352725" y="2491950"/>
            <a:ext cx="2449200" cy="43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Output document</a:t>
            </a:r>
            <a:endParaRPr b="0" i="0" sz="1400" u="none" cap="none" strike="noStrike">
              <a:solidFill>
                <a:schemeClr val="dk1"/>
              </a:solidFill>
              <a:latin typeface="Arial"/>
              <a:ea typeface="Arial"/>
              <a:cs typeface="Arial"/>
              <a:sym typeface="Arial"/>
            </a:endParaRPr>
          </a:p>
        </p:txBody>
      </p:sp>
      <p:sp>
        <p:nvSpPr>
          <p:cNvPr id="633" name="Google Shape;633;p88"/>
          <p:cNvSpPr txBox="1"/>
          <p:nvPr/>
        </p:nvSpPr>
        <p:spPr>
          <a:xfrm>
            <a:off x="2352725" y="2949150"/>
            <a:ext cx="2449200" cy="43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Content plan</a:t>
            </a:r>
            <a:endParaRPr b="0" i="0" sz="1400" u="none" cap="none" strike="noStrike">
              <a:solidFill>
                <a:schemeClr val="dk2"/>
              </a:solidFill>
              <a:latin typeface="Arial"/>
              <a:ea typeface="Arial"/>
              <a:cs typeface="Arial"/>
              <a:sym typeface="Arial"/>
            </a:endParaRPr>
          </a:p>
        </p:txBody>
      </p:sp>
      <p:pic>
        <p:nvPicPr>
          <p:cNvPr id="634" name="Google Shape;634;p88"/>
          <p:cNvPicPr preferRelativeResize="0"/>
          <p:nvPr/>
        </p:nvPicPr>
        <p:blipFill rotWithShape="1">
          <a:blip r:embed="rId7">
            <a:alphaModFix/>
          </a:blip>
          <a:srcRect b="0" l="0" r="0" t="0"/>
          <a:stretch/>
        </p:blipFill>
        <p:spPr>
          <a:xfrm>
            <a:off x="744525" y="3385750"/>
            <a:ext cx="7163873" cy="14527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Problem formulation</a:t>
            </a:r>
            <a:endParaRPr/>
          </a:p>
        </p:txBody>
      </p:sp>
      <p:pic>
        <p:nvPicPr>
          <p:cNvPr id="640" name="Google Shape;640;p89"/>
          <p:cNvPicPr preferRelativeResize="0"/>
          <p:nvPr/>
        </p:nvPicPr>
        <p:blipFill rotWithShape="1">
          <a:blip r:embed="rId3">
            <a:alphaModFix/>
          </a:blip>
          <a:srcRect b="0" l="0" r="0" t="0"/>
          <a:stretch/>
        </p:blipFill>
        <p:spPr>
          <a:xfrm>
            <a:off x="744525" y="2066825"/>
            <a:ext cx="882401" cy="269825"/>
          </a:xfrm>
          <a:prstGeom prst="rect">
            <a:avLst/>
          </a:prstGeom>
          <a:noFill/>
          <a:ln>
            <a:noFill/>
          </a:ln>
        </p:spPr>
      </p:pic>
      <p:pic>
        <p:nvPicPr>
          <p:cNvPr id="641" name="Google Shape;641;p89"/>
          <p:cNvPicPr preferRelativeResize="0"/>
          <p:nvPr/>
        </p:nvPicPr>
        <p:blipFill rotWithShape="1">
          <a:blip r:embed="rId4">
            <a:alphaModFix/>
          </a:blip>
          <a:srcRect b="0" l="0" r="0" t="0"/>
          <a:stretch/>
        </p:blipFill>
        <p:spPr>
          <a:xfrm>
            <a:off x="744525" y="2542875"/>
            <a:ext cx="1268900" cy="269825"/>
          </a:xfrm>
          <a:prstGeom prst="rect">
            <a:avLst/>
          </a:prstGeom>
          <a:noFill/>
          <a:ln>
            <a:noFill/>
          </a:ln>
        </p:spPr>
      </p:pic>
      <p:pic>
        <p:nvPicPr>
          <p:cNvPr id="642" name="Google Shape;642;p89"/>
          <p:cNvPicPr preferRelativeResize="0"/>
          <p:nvPr/>
        </p:nvPicPr>
        <p:blipFill rotWithShape="1">
          <a:blip r:embed="rId5">
            <a:alphaModFix/>
          </a:blip>
          <a:srcRect b="0" l="0" r="0" t="0"/>
          <a:stretch/>
        </p:blipFill>
        <p:spPr>
          <a:xfrm>
            <a:off x="744525" y="1501342"/>
            <a:ext cx="1268900" cy="359258"/>
          </a:xfrm>
          <a:prstGeom prst="rect">
            <a:avLst/>
          </a:prstGeom>
          <a:noFill/>
          <a:ln>
            <a:noFill/>
          </a:ln>
        </p:spPr>
      </p:pic>
      <p:pic>
        <p:nvPicPr>
          <p:cNvPr id="643" name="Google Shape;643;p89"/>
          <p:cNvPicPr preferRelativeResize="0"/>
          <p:nvPr/>
        </p:nvPicPr>
        <p:blipFill rotWithShape="1">
          <a:blip r:embed="rId6">
            <a:alphaModFix/>
          </a:blip>
          <a:srcRect b="0" l="0" r="0" t="0"/>
          <a:stretch/>
        </p:blipFill>
        <p:spPr>
          <a:xfrm>
            <a:off x="744525" y="3018925"/>
            <a:ext cx="161925" cy="228600"/>
          </a:xfrm>
          <a:prstGeom prst="rect">
            <a:avLst/>
          </a:prstGeom>
          <a:noFill/>
          <a:ln>
            <a:noFill/>
          </a:ln>
        </p:spPr>
      </p:pic>
      <p:sp>
        <p:nvSpPr>
          <p:cNvPr id="644" name="Google Shape;644;p89"/>
          <p:cNvSpPr txBox="1"/>
          <p:nvPr/>
        </p:nvSpPr>
        <p:spPr>
          <a:xfrm>
            <a:off x="2352725" y="1501350"/>
            <a:ext cx="2449200" cy="43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A table of records</a:t>
            </a:r>
            <a:endParaRPr b="0" i="0" sz="1400" u="none" cap="none" strike="noStrike">
              <a:solidFill>
                <a:schemeClr val="dk2"/>
              </a:solidFill>
              <a:latin typeface="Arial"/>
              <a:ea typeface="Arial"/>
              <a:cs typeface="Arial"/>
              <a:sym typeface="Arial"/>
            </a:endParaRPr>
          </a:p>
        </p:txBody>
      </p:sp>
      <p:sp>
        <p:nvSpPr>
          <p:cNvPr id="645" name="Google Shape;645;p89"/>
          <p:cNvSpPr txBox="1"/>
          <p:nvPr/>
        </p:nvSpPr>
        <p:spPr>
          <a:xfrm>
            <a:off x="2352725" y="1996650"/>
            <a:ext cx="2449200" cy="43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Each record has 4 features</a:t>
            </a:r>
            <a:endParaRPr b="0" i="0" sz="1400" u="none" cap="none" strike="noStrike">
              <a:solidFill>
                <a:schemeClr val="dk2"/>
              </a:solidFill>
              <a:latin typeface="Arial"/>
              <a:ea typeface="Arial"/>
              <a:cs typeface="Arial"/>
              <a:sym typeface="Arial"/>
            </a:endParaRPr>
          </a:p>
        </p:txBody>
      </p:sp>
      <p:sp>
        <p:nvSpPr>
          <p:cNvPr id="646" name="Google Shape;646;p89"/>
          <p:cNvSpPr txBox="1"/>
          <p:nvPr/>
        </p:nvSpPr>
        <p:spPr>
          <a:xfrm>
            <a:off x="2352725" y="2491950"/>
            <a:ext cx="2449200" cy="43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Output document</a:t>
            </a:r>
            <a:endParaRPr b="0" i="0" sz="1400" u="none" cap="none" strike="noStrike">
              <a:solidFill>
                <a:schemeClr val="dk2"/>
              </a:solidFill>
              <a:latin typeface="Arial"/>
              <a:ea typeface="Arial"/>
              <a:cs typeface="Arial"/>
              <a:sym typeface="Arial"/>
            </a:endParaRPr>
          </a:p>
        </p:txBody>
      </p:sp>
      <p:sp>
        <p:nvSpPr>
          <p:cNvPr id="647" name="Google Shape;647;p89"/>
          <p:cNvSpPr txBox="1"/>
          <p:nvPr/>
        </p:nvSpPr>
        <p:spPr>
          <a:xfrm>
            <a:off x="2352725" y="2949150"/>
            <a:ext cx="2449200" cy="43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Content plan</a:t>
            </a:r>
            <a:endParaRPr b="0" i="0" sz="1400" u="none" cap="none" strike="noStrike">
              <a:solidFill>
                <a:schemeClr val="dk1"/>
              </a:solidFill>
              <a:latin typeface="Arial"/>
              <a:ea typeface="Arial"/>
              <a:cs typeface="Arial"/>
              <a:sym typeface="Arial"/>
            </a:endParaRPr>
          </a:p>
        </p:txBody>
      </p:sp>
      <p:pic>
        <p:nvPicPr>
          <p:cNvPr id="648" name="Google Shape;648;p89"/>
          <p:cNvPicPr preferRelativeResize="0"/>
          <p:nvPr/>
        </p:nvPicPr>
        <p:blipFill rotWithShape="1">
          <a:blip r:embed="rId7">
            <a:alphaModFix/>
          </a:blip>
          <a:srcRect b="0" l="0" r="0" t="0"/>
          <a:stretch/>
        </p:blipFill>
        <p:spPr>
          <a:xfrm>
            <a:off x="4672500" y="1727335"/>
            <a:ext cx="4159800" cy="168884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Framework</a:t>
            </a:r>
            <a:endParaRPr/>
          </a:p>
        </p:txBody>
      </p:sp>
      <p:pic>
        <p:nvPicPr>
          <p:cNvPr id="654" name="Google Shape;654;p90"/>
          <p:cNvPicPr preferRelativeResize="0"/>
          <p:nvPr/>
        </p:nvPicPr>
        <p:blipFill rotWithShape="1">
          <a:blip r:embed="rId3">
            <a:alphaModFix/>
          </a:blip>
          <a:srcRect b="0" l="0" r="0" t="0"/>
          <a:stretch/>
        </p:blipFill>
        <p:spPr>
          <a:xfrm>
            <a:off x="1919488" y="1331800"/>
            <a:ext cx="5305025" cy="3210150"/>
          </a:xfrm>
          <a:prstGeom prst="rect">
            <a:avLst/>
          </a:prstGeom>
          <a:noFill/>
          <a:ln>
            <a:noFill/>
          </a:ln>
        </p:spPr>
      </p:pic>
      <p:pic>
        <p:nvPicPr>
          <p:cNvPr id="655" name="Google Shape;655;p90"/>
          <p:cNvPicPr preferRelativeResize="0"/>
          <p:nvPr/>
        </p:nvPicPr>
        <p:blipFill rotWithShape="1">
          <a:blip r:embed="rId4">
            <a:alphaModFix/>
          </a:blip>
          <a:srcRect b="0" l="0" r="0" t="0"/>
          <a:stretch/>
        </p:blipFill>
        <p:spPr>
          <a:xfrm>
            <a:off x="3572100" y="459900"/>
            <a:ext cx="4476750" cy="6953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Framework</a:t>
            </a:r>
            <a:endParaRPr/>
          </a:p>
        </p:txBody>
      </p:sp>
      <p:pic>
        <p:nvPicPr>
          <p:cNvPr id="661" name="Google Shape;661;p91"/>
          <p:cNvPicPr preferRelativeResize="0"/>
          <p:nvPr/>
        </p:nvPicPr>
        <p:blipFill rotWithShape="1">
          <a:blip r:embed="rId3">
            <a:alphaModFix/>
          </a:blip>
          <a:srcRect b="0" l="0" r="0" t="0"/>
          <a:stretch/>
        </p:blipFill>
        <p:spPr>
          <a:xfrm>
            <a:off x="3572100" y="459900"/>
            <a:ext cx="4476750" cy="695325"/>
          </a:xfrm>
          <a:prstGeom prst="rect">
            <a:avLst/>
          </a:prstGeom>
          <a:noFill/>
          <a:ln>
            <a:noFill/>
          </a:ln>
        </p:spPr>
      </p:pic>
      <p:pic>
        <p:nvPicPr>
          <p:cNvPr id="662" name="Google Shape;662;p91"/>
          <p:cNvPicPr preferRelativeResize="0"/>
          <p:nvPr/>
        </p:nvPicPr>
        <p:blipFill rotWithShape="1">
          <a:blip r:embed="rId4">
            <a:alphaModFix/>
          </a:blip>
          <a:srcRect b="20407" l="0" r="0" t="0"/>
          <a:stretch/>
        </p:blipFill>
        <p:spPr>
          <a:xfrm>
            <a:off x="1454313" y="1307625"/>
            <a:ext cx="6235375" cy="3313410"/>
          </a:xfrm>
          <a:prstGeom prst="rect">
            <a:avLst/>
          </a:prstGeom>
          <a:noFill/>
          <a:ln>
            <a:noFill/>
          </a:ln>
        </p:spPr>
      </p:pic>
      <p:sp>
        <p:nvSpPr>
          <p:cNvPr id="663" name="Google Shape;663;p91"/>
          <p:cNvSpPr/>
          <p:nvPr/>
        </p:nvSpPr>
        <p:spPr>
          <a:xfrm>
            <a:off x="1583703" y="3082565"/>
            <a:ext cx="2724346" cy="1319752"/>
          </a:xfrm>
          <a:prstGeom prst="rect">
            <a:avLst/>
          </a:prstGeom>
          <a:no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4" name="Google Shape;664;p91"/>
          <p:cNvSpPr/>
          <p:nvPr/>
        </p:nvSpPr>
        <p:spPr>
          <a:xfrm>
            <a:off x="4437439" y="2846895"/>
            <a:ext cx="1819373" cy="1366887"/>
          </a:xfrm>
          <a:prstGeom prst="rect">
            <a:avLst/>
          </a:prstGeom>
          <a:no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Content selection gate</a:t>
            </a:r>
            <a:endParaRPr/>
          </a:p>
        </p:txBody>
      </p:sp>
      <p:pic>
        <p:nvPicPr>
          <p:cNvPr id="670" name="Google Shape;670;p92"/>
          <p:cNvPicPr preferRelativeResize="0"/>
          <p:nvPr/>
        </p:nvPicPr>
        <p:blipFill rotWithShape="1">
          <a:blip r:embed="rId3">
            <a:alphaModFix/>
          </a:blip>
          <a:srcRect b="11180" l="0" r="0" t="0"/>
          <a:stretch/>
        </p:blipFill>
        <p:spPr>
          <a:xfrm>
            <a:off x="398250" y="1308125"/>
            <a:ext cx="5924550" cy="2538011"/>
          </a:xfrm>
          <a:prstGeom prst="rect">
            <a:avLst/>
          </a:prstGeom>
          <a:noFill/>
          <a:ln>
            <a:noFill/>
          </a:ln>
        </p:spPr>
      </p:pic>
      <p:pic>
        <p:nvPicPr>
          <p:cNvPr id="671" name="Google Shape;671;p92"/>
          <p:cNvPicPr preferRelativeResize="0"/>
          <p:nvPr/>
        </p:nvPicPr>
        <p:blipFill rotWithShape="1">
          <a:blip r:embed="rId4">
            <a:alphaModFix/>
          </a:blip>
          <a:srcRect b="0" l="0" r="0" t="0"/>
          <a:stretch/>
        </p:blipFill>
        <p:spPr>
          <a:xfrm>
            <a:off x="6551400" y="1398725"/>
            <a:ext cx="2371725" cy="1628775"/>
          </a:xfrm>
          <a:prstGeom prst="rect">
            <a:avLst/>
          </a:prstGeom>
          <a:noFill/>
          <a:ln>
            <a:noFill/>
          </a:ln>
        </p:spPr>
      </p:pic>
      <p:pic>
        <p:nvPicPr>
          <p:cNvPr id="672" name="Google Shape;672;p92"/>
          <p:cNvPicPr preferRelativeResize="0"/>
          <p:nvPr/>
        </p:nvPicPr>
        <p:blipFill rotWithShape="1">
          <a:blip r:embed="rId5">
            <a:alphaModFix/>
          </a:blip>
          <a:srcRect b="0" l="0" r="0" t="0"/>
          <a:stretch/>
        </p:blipFill>
        <p:spPr>
          <a:xfrm>
            <a:off x="6551400" y="3027500"/>
            <a:ext cx="2371725" cy="877645"/>
          </a:xfrm>
          <a:prstGeom prst="rect">
            <a:avLst/>
          </a:prstGeom>
          <a:noFill/>
          <a:ln>
            <a:noFill/>
          </a:ln>
        </p:spPr>
      </p:pic>
      <p:sp>
        <p:nvSpPr>
          <p:cNvPr id="673" name="Google Shape;673;p92"/>
          <p:cNvSpPr txBox="1"/>
          <p:nvPr/>
        </p:nvSpPr>
        <p:spPr>
          <a:xfrm>
            <a:off x="3685880" y="2461891"/>
            <a:ext cx="68815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800" u="none" cap="none" strike="noStrike">
                <a:solidFill>
                  <a:srgbClr val="EF8600"/>
                </a:solidFill>
                <a:latin typeface="Arial"/>
                <a:ea typeface="Arial"/>
                <a:cs typeface="Arial"/>
                <a:sym typeface="Arial"/>
              </a:rPr>
              <a:t>c</a:t>
            </a:r>
            <a:r>
              <a:rPr b="1" baseline="-25000" i="0" lang="en" sz="1800" u="none" cap="none" strike="noStrike">
                <a:solidFill>
                  <a:srgbClr val="EF8600"/>
                </a:solidFill>
                <a:latin typeface="Arial"/>
                <a:ea typeface="Arial"/>
                <a:cs typeface="Arial"/>
                <a:sym typeface="Arial"/>
              </a:rPr>
              <a:t>j</a:t>
            </a:r>
            <a:endParaRPr b="1" baseline="-25000" i="0" sz="1400" u="none" cap="none" strike="noStrike">
              <a:solidFill>
                <a:srgbClr val="EF8600"/>
              </a:solidFill>
              <a:latin typeface="Arial"/>
              <a:ea typeface="Arial"/>
              <a:cs typeface="Arial"/>
              <a:sym typeface="Arial"/>
            </a:endParaRPr>
          </a:p>
        </p:txBody>
      </p:sp>
      <p:sp>
        <p:nvSpPr>
          <p:cNvPr id="674" name="Google Shape;674;p92"/>
          <p:cNvSpPr txBox="1"/>
          <p:nvPr/>
        </p:nvSpPr>
        <p:spPr>
          <a:xfrm>
            <a:off x="4374037" y="1653280"/>
            <a:ext cx="68815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800" u="none" cap="none" strike="noStrike">
                <a:solidFill>
                  <a:srgbClr val="EF8600"/>
                </a:solidFill>
                <a:latin typeface="Arial"/>
                <a:ea typeface="Arial"/>
                <a:cs typeface="Arial"/>
                <a:sym typeface="Arial"/>
              </a:rPr>
              <a:t>g</a:t>
            </a:r>
            <a:r>
              <a:rPr b="1" baseline="-25000" i="0" lang="en" sz="1800" u="none" cap="none" strike="noStrike">
                <a:solidFill>
                  <a:srgbClr val="EF8600"/>
                </a:solidFill>
                <a:latin typeface="Arial"/>
                <a:ea typeface="Arial"/>
                <a:cs typeface="Arial"/>
                <a:sym typeface="Arial"/>
              </a:rPr>
              <a:t>j</a:t>
            </a:r>
            <a:endParaRPr b="1" baseline="-25000" i="0" sz="1400" u="none" cap="none" strike="noStrike">
              <a:solidFill>
                <a:srgbClr val="EF8600"/>
              </a:solidFill>
              <a:latin typeface="Arial"/>
              <a:ea typeface="Arial"/>
              <a:cs typeface="Arial"/>
              <a:sym typeface="Arial"/>
            </a:endParaRPr>
          </a:p>
        </p:txBody>
      </p:sp>
      <p:pic>
        <p:nvPicPr>
          <p:cNvPr id="675" name="Google Shape;675;p92"/>
          <p:cNvPicPr preferRelativeResize="0"/>
          <p:nvPr/>
        </p:nvPicPr>
        <p:blipFill rotWithShape="1">
          <a:blip r:embed="rId6">
            <a:alphaModFix/>
          </a:blip>
          <a:srcRect b="0" l="0" r="0" t="0"/>
          <a:stretch/>
        </p:blipFill>
        <p:spPr>
          <a:xfrm>
            <a:off x="3270528" y="3546974"/>
            <a:ext cx="3071126" cy="358171"/>
          </a:xfrm>
          <a:prstGeom prst="rect">
            <a:avLst/>
          </a:prstGeom>
          <a:noFill/>
          <a:ln>
            <a:noFill/>
          </a:ln>
        </p:spPr>
      </p:pic>
      <p:cxnSp>
        <p:nvCxnSpPr>
          <p:cNvPr id="676" name="Google Shape;676;p92"/>
          <p:cNvCxnSpPr/>
          <p:nvPr/>
        </p:nvCxnSpPr>
        <p:spPr>
          <a:xfrm flipH="1" rot="10800000">
            <a:off x="4029958" y="3318958"/>
            <a:ext cx="274320" cy="294727"/>
          </a:xfrm>
          <a:prstGeom prst="straightConnector1">
            <a:avLst/>
          </a:prstGeom>
          <a:noFill/>
          <a:ln cap="flat" cmpd="sng" w="19050">
            <a:solidFill>
              <a:srgbClr val="FDA739"/>
            </a:solidFill>
            <a:prstDash val="solid"/>
            <a:round/>
            <a:headEnd len="sm" w="sm" type="none"/>
            <a:tailEnd len="med" w="med" type="triangle"/>
          </a:ln>
        </p:spPr>
      </p:cxnSp>
      <p:sp>
        <p:nvSpPr>
          <p:cNvPr id="677" name="Google Shape;677;p92"/>
          <p:cNvSpPr/>
          <p:nvPr/>
        </p:nvSpPr>
        <p:spPr>
          <a:xfrm>
            <a:off x="4238289" y="2405475"/>
            <a:ext cx="1819373" cy="888807"/>
          </a:xfrm>
          <a:prstGeom prst="rect">
            <a:avLst/>
          </a:prstGeom>
          <a:noFill/>
          <a:ln cap="flat" cmpd="sng" w="1905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8" name="Google Shape;678;p92"/>
          <p:cNvSpPr txBox="1"/>
          <p:nvPr/>
        </p:nvSpPr>
        <p:spPr>
          <a:xfrm>
            <a:off x="3527190" y="2906520"/>
            <a:ext cx="68815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1800" u="none" cap="none" strike="noStrike">
                <a:solidFill>
                  <a:srgbClr val="92D050"/>
                </a:solidFill>
                <a:latin typeface="Arial"/>
                <a:ea typeface="Arial"/>
                <a:cs typeface="Arial"/>
                <a:sym typeface="Arial"/>
              </a:rPr>
              <a:t>α</a:t>
            </a:r>
            <a:r>
              <a:rPr b="1" baseline="-25000" i="1" lang="en" sz="1800" u="none" cap="none" strike="noStrike">
                <a:solidFill>
                  <a:srgbClr val="92D050"/>
                </a:solidFill>
                <a:latin typeface="Arial"/>
                <a:ea typeface="Arial"/>
                <a:cs typeface="Arial"/>
                <a:sym typeface="Arial"/>
              </a:rPr>
              <a:t>j,k</a:t>
            </a:r>
            <a:endParaRPr b="1" baseline="-25000" i="1" sz="1400" u="none" cap="none" strike="noStrike">
              <a:solidFill>
                <a:srgbClr val="92D05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Content planning</a:t>
            </a:r>
            <a:endParaRPr/>
          </a:p>
        </p:txBody>
      </p:sp>
      <p:pic>
        <p:nvPicPr>
          <p:cNvPr id="684" name="Google Shape;684;p93"/>
          <p:cNvPicPr preferRelativeResize="0"/>
          <p:nvPr/>
        </p:nvPicPr>
        <p:blipFill rotWithShape="1">
          <a:blip r:embed="rId3">
            <a:alphaModFix/>
          </a:blip>
          <a:srcRect b="0" l="0" r="0" t="0"/>
          <a:stretch/>
        </p:blipFill>
        <p:spPr>
          <a:xfrm>
            <a:off x="355879" y="2054200"/>
            <a:ext cx="8432250" cy="2248600"/>
          </a:xfrm>
          <a:prstGeom prst="rect">
            <a:avLst/>
          </a:prstGeom>
          <a:noFill/>
          <a:ln>
            <a:noFill/>
          </a:ln>
        </p:spPr>
      </p:pic>
      <p:sp>
        <p:nvSpPr>
          <p:cNvPr id="685" name="Google Shape;685;p93"/>
          <p:cNvSpPr/>
          <p:nvPr/>
        </p:nvSpPr>
        <p:spPr>
          <a:xfrm>
            <a:off x="7526500" y="1770325"/>
            <a:ext cx="412800" cy="371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93"/>
          <p:cNvSpPr txBox="1"/>
          <p:nvPr/>
        </p:nvSpPr>
        <p:spPr>
          <a:xfrm>
            <a:off x="345300" y="1211513"/>
            <a:ext cx="3921900" cy="572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One-layer pointer network</a:t>
            </a:r>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7" name="Google Shape;687;p93"/>
          <p:cNvPicPr preferRelativeResize="0"/>
          <p:nvPr/>
        </p:nvPicPr>
        <p:blipFill rotWithShape="1">
          <a:blip r:embed="rId4">
            <a:alphaModFix/>
          </a:blip>
          <a:srcRect b="0" l="0" r="0" t="0"/>
          <a:stretch/>
        </p:blipFill>
        <p:spPr>
          <a:xfrm>
            <a:off x="859533" y="1609317"/>
            <a:ext cx="3407667" cy="327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NLG systems - FOG (Goldberg et al., 1994)</a:t>
            </a:r>
            <a:endParaRPr/>
          </a:p>
        </p:txBody>
      </p:sp>
      <p:sp>
        <p:nvSpPr>
          <p:cNvPr id="143" name="Google Shape;143;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44" name="Google Shape;144;p31"/>
          <p:cNvPicPr preferRelativeResize="0"/>
          <p:nvPr/>
        </p:nvPicPr>
        <p:blipFill rotWithShape="1">
          <a:blip r:embed="rId3">
            <a:alphaModFix/>
          </a:blip>
          <a:srcRect b="0" l="0" r="0" t="0"/>
          <a:stretch/>
        </p:blipFill>
        <p:spPr>
          <a:xfrm>
            <a:off x="2122925" y="1152475"/>
            <a:ext cx="4898146" cy="3416401"/>
          </a:xfrm>
          <a:prstGeom prst="rect">
            <a:avLst/>
          </a:prstGeom>
          <a:noFill/>
          <a:ln>
            <a:noFill/>
          </a:ln>
        </p:spPr>
      </p:pic>
      <p:sp>
        <p:nvSpPr>
          <p:cNvPr id="145" name="Google Shape;145;p31"/>
          <p:cNvSpPr txBox="1"/>
          <p:nvPr/>
        </p:nvSpPr>
        <p:spPr>
          <a:xfrm>
            <a:off x="345100" y="4444500"/>
            <a:ext cx="67701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 sz="1000" u="none" cap="none" strike="noStrike">
                <a:solidFill>
                  <a:schemeClr val="dk2"/>
                </a:solidFill>
                <a:highlight>
                  <a:srgbClr val="FFFFFF"/>
                </a:highlight>
                <a:latin typeface="Arial"/>
                <a:ea typeface="Arial"/>
                <a:cs typeface="Arial"/>
                <a:sym typeface="Arial"/>
              </a:rPr>
              <a:t>Reiter, E., &amp; Dale, R. (1997). Building applied natural language generation systems. </a:t>
            </a:r>
            <a:r>
              <a:rPr b="0" i="1" lang="en" sz="1000" u="none" cap="none" strike="noStrike">
                <a:solidFill>
                  <a:schemeClr val="dk2"/>
                </a:solidFill>
                <a:highlight>
                  <a:srgbClr val="FFFFFF"/>
                </a:highlight>
                <a:latin typeface="Arial"/>
                <a:ea typeface="Arial"/>
                <a:cs typeface="Arial"/>
                <a:sym typeface="Arial"/>
              </a:rPr>
              <a:t>Natural Language Engineering</a:t>
            </a:r>
            <a:r>
              <a:rPr b="0" i="0" lang="en" sz="1000" u="none" cap="none" strike="noStrike">
                <a:solidFill>
                  <a:schemeClr val="dk2"/>
                </a:solidFill>
                <a:highlight>
                  <a:srgbClr val="FFFFFF"/>
                </a:highlight>
                <a:latin typeface="Arial"/>
                <a:ea typeface="Arial"/>
                <a:cs typeface="Arial"/>
                <a:sym typeface="Arial"/>
              </a:rPr>
              <a:t>, </a:t>
            </a:r>
            <a:r>
              <a:rPr b="0" i="1" lang="en" sz="1000" u="none" cap="none" strike="noStrike">
                <a:solidFill>
                  <a:schemeClr val="dk2"/>
                </a:solidFill>
                <a:highlight>
                  <a:srgbClr val="FFFFFF"/>
                </a:highlight>
                <a:latin typeface="Arial"/>
                <a:ea typeface="Arial"/>
                <a:cs typeface="Arial"/>
                <a:sym typeface="Arial"/>
              </a:rPr>
              <a:t>3</a:t>
            </a:r>
            <a:r>
              <a:rPr b="0" i="0" lang="en" sz="1000" u="none" cap="none" strike="noStrike">
                <a:solidFill>
                  <a:schemeClr val="dk2"/>
                </a:solidFill>
                <a:highlight>
                  <a:srgbClr val="FFFFFF"/>
                </a:highlight>
                <a:latin typeface="Arial"/>
                <a:ea typeface="Arial"/>
                <a:cs typeface="Arial"/>
                <a:sym typeface="Arial"/>
              </a:rPr>
              <a:t>(1), 57-87.</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Text generation</a:t>
            </a:r>
            <a:endParaRPr/>
          </a:p>
        </p:txBody>
      </p:sp>
      <p:pic>
        <p:nvPicPr>
          <p:cNvPr id="693" name="Google Shape;693;p94"/>
          <p:cNvPicPr preferRelativeResize="0"/>
          <p:nvPr/>
        </p:nvPicPr>
        <p:blipFill rotWithShape="1">
          <a:blip r:embed="rId3">
            <a:alphaModFix/>
          </a:blip>
          <a:srcRect b="0" l="0" r="0" t="0"/>
          <a:stretch/>
        </p:blipFill>
        <p:spPr>
          <a:xfrm>
            <a:off x="662050" y="1076275"/>
            <a:ext cx="8046400" cy="2666125"/>
          </a:xfrm>
          <a:prstGeom prst="rect">
            <a:avLst/>
          </a:prstGeom>
          <a:noFill/>
          <a:ln>
            <a:noFill/>
          </a:ln>
        </p:spPr>
      </p:pic>
      <p:pic>
        <p:nvPicPr>
          <p:cNvPr id="694" name="Google Shape;694;p94"/>
          <p:cNvPicPr preferRelativeResize="0"/>
          <p:nvPr/>
        </p:nvPicPr>
        <p:blipFill rotWithShape="1">
          <a:blip r:embed="rId4">
            <a:alphaModFix/>
          </a:blip>
          <a:srcRect b="0" l="0" r="0" t="0"/>
          <a:stretch/>
        </p:blipFill>
        <p:spPr>
          <a:xfrm>
            <a:off x="405325" y="3113200"/>
            <a:ext cx="3810600" cy="14556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Copy mechanism</a:t>
            </a:r>
            <a:endParaRPr/>
          </a:p>
        </p:txBody>
      </p:sp>
      <p:sp>
        <p:nvSpPr>
          <p:cNvPr id="700" name="Google Shape;700;p9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Joint copy</a:t>
            </a:r>
            <a:endParaRPr sz="1800"/>
          </a:p>
        </p:txBody>
      </p:sp>
      <p:sp>
        <p:nvSpPr>
          <p:cNvPr id="701" name="Google Shape;701;p9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Conditional copy</a:t>
            </a:r>
            <a:endParaRPr sz="1800"/>
          </a:p>
        </p:txBody>
      </p:sp>
      <p:pic>
        <p:nvPicPr>
          <p:cNvPr id="702" name="Google Shape;702;p95"/>
          <p:cNvPicPr preferRelativeResize="0"/>
          <p:nvPr/>
        </p:nvPicPr>
        <p:blipFill rotWithShape="1">
          <a:blip r:embed="rId3">
            <a:alphaModFix/>
          </a:blip>
          <a:srcRect b="0" l="0" r="0" t="0"/>
          <a:stretch/>
        </p:blipFill>
        <p:spPr>
          <a:xfrm>
            <a:off x="244413" y="1943100"/>
            <a:ext cx="3914775" cy="1257300"/>
          </a:xfrm>
          <a:prstGeom prst="rect">
            <a:avLst/>
          </a:prstGeom>
          <a:noFill/>
          <a:ln>
            <a:noFill/>
          </a:ln>
        </p:spPr>
      </p:pic>
      <p:pic>
        <p:nvPicPr>
          <p:cNvPr id="703" name="Google Shape;703;p95"/>
          <p:cNvPicPr preferRelativeResize="0"/>
          <p:nvPr/>
        </p:nvPicPr>
        <p:blipFill rotWithShape="1">
          <a:blip r:embed="rId4">
            <a:alphaModFix/>
          </a:blip>
          <a:srcRect b="0" l="0" r="0" t="0"/>
          <a:stretch/>
        </p:blipFill>
        <p:spPr>
          <a:xfrm>
            <a:off x="4609675" y="1943100"/>
            <a:ext cx="4445350" cy="15089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Training</a:t>
            </a:r>
            <a:endParaRPr/>
          </a:p>
        </p:txBody>
      </p:sp>
      <p:sp>
        <p:nvSpPr>
          <p:cNvPr id="709" name="Google Shape;709;p9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 </a:t>
            </a:r>
            <a:endParaRPr/>
          </a:p>
          <a:p>
            <a:pPr indent="-342900" lvl="0" marL="457200" rtl="0" algn="l">
              <a:lnSpc>
                <a:spcPct val="115000"/>
              </a:lnSpc>
              <a:spcBef>
                <a:spcPts val="0"/>
              </a:spcBef>
              <a:spcAft>
                <a:spcPts val="0"/>
              </a:spcAft>
              <a:buSzPts val="1800"/>
              <a:buChar char="●"/>
            </a:pPr>
            <a:r>
              <a:rPr lang="en"/>
              <a:t>Dimension of embedding and LSTM hidden units = 600</a:t>
            </a:r>
            <a:endParaRPr/>
          </a:p>
          <a:p>
            <a:pPr indent="-342900" lvl="0" marL="457200" rtl="0" algn="l">
              <a:lnSpc>
                <a:spcPct val="115000"/>
              </a:lnSpc>
              <a:spcBef>
                <a:spcPts val="0"/>
              </a:spcBef>
              <a:spcAft>
                <a:spcPts val="0"/>
              </a:spcAft>
              <a:buSzPts val="1800"/>
              <a:buChar char="●"/>
            </a:pPr>
            <a:r>
              <a:rPr lang="en"/>
              <a:t>Content planning - one-layer pointer networks</a:t>
            </a:r>
            <a:endParaRPr/>
          </a:p>
          <a:p>
            <a:pPr indent="-342900" lvl="0" marL="457200" rtl="0" algn="l">
              <a:lnSpc>
                <a:spcPct val="115000"/>
              </a:lnSpc>
              <a:spcBef>
                <a:spcPts val="0"/>
              </a:spcBef>
              <a:spcAft>
                <a:spcPts val="0"/>
              </a:spcAft>
              <a:buSzPts val="1800"/>
              <a:buChar char="●"/>
            </a:pPr>
            <a:r>
              <a:rPr lang="en"/>
              <a:t>Text generation - two-layer LSTM</a:t>
            </a:r>
            <a:endParaRPr/>
          </a:p>
          <a:p>
            <a:pPr indent="-342900" lvl="0" marL="457200" rtl="0" algn="l">
              <a:lnSpc>
                <a:spcPct val="115000"/>
              </a:lnSpc>
              <a:spcBef>
                <a:spcPts val="0"/>
              </a:spcBef>
              <a:spcAft>
                <a:spcPts val="0"/>
              </a:spcAft>
              <a:buSzPts val="1800"/>
              <a:buChar char="●"/>
            </a:pPr>
            <a:r>
              <a:rPr lang="en"/>
              <a:t>Dropout rate = 0.3</a:t>
            </a:r>
            <a:endParaRPr/>
          </a:p>
          <a:p>
            <a:pPr indent="-342900" lvl="0" marL="457200" rtl="0" algn="l">
              <a:lnSpc>
                <a:spcPct val="115000"/>
              </a:lnSpc>
              <a:spcBef>
                <a:spcPts val="0"/>
              </a:spcBef>
              <a:spcAft>
                <a:spcPts val="0"/>
              </a:spcAft>
              <a:buSzPts val="1800"/>
              <a:buChar char="●"/>
            </a:pPr>
            <a:r>
              <a:rPr lang="en"/>
              <a:t>N_epochs = 25</a:t>
            </a:r>
            <a:endParaRPr/>
          </a:p>
          <a:p>
            <a:pPr indent="-342900" lvl="0" marL="457200" rtl="0" algn="l">
              <a:lnSpc>
                <a:spcPct val="115000"/>
              </a:lnSpc>
              <a:spcBef>
                <a:spcPts val="0"/>
              </a:spcBef>
              <a:spcAft>
                <a:spcPts val="0"/>
              </a:spcAft>
              <a:buSzPts val="1800"/>
              <a:buChar char="●"/>
            </a:pPr>
            <a:r>
              <a:rPr lang="en"/>
              <a:t>Adagrad optimizer</a:t>
            </a:r>
            <a:endParaRPr/>
          </a:p>
          <a:p>
            <a:pPr indent="-342900" lvl="0" marL="457200" rtl="0" algn="l">
              <a:lnSpc>
                <a:spcPct val="115000"/>
              </a:lnSpc>
              <a:spcBef>
                <a:spcPts val="0"/>
              </a:spcBef>
              <a:spcAft>
                <a:spcPts val="0"/>
              </a:spcAft>
              <a:buSzPts val="1800"/>
              <a:buChar char="●"/>
            </a:pPr>
            <a:r>
              <a:rPr lang="en"/>
              <a:t>Beam_size = 5</a:t>
            </a:r>
            <a:endParaRPr/>
          </a:p>
          <a:p>
            <a:pPr indent="0" lvl="0" marL="0" rtl="0" algn="l">
              <a:lnSpc>
                <a:spcPct val="115000"/>
              </a:lnSpc>
              <a:spcBef>
                <a:spcPts val="1600"/>
              </a:spcBef>
              <a:spcAft>
                <a:spcPts val="1600"/>
              </a:spcAft>
              <a:buSzPts val="1800"/>
              <a:buNone/>
            </a:pPr>
            <a:r>
              <a:t/>
            </a:r>
            <a:endParaRPr/>
          </a:p>
        </p:txBody>
      </p:sp>
      <p:pic>
        <p:nvPicPr>
          <p:cNvPr id="710" name="Google Shape;710;p96"/>
          <p:cNvPicPr preferRelativeResize="0"/>
          <p:nvPr/>
        </p:nvPicPr>
        <p:blipFill rotWithShape="1">
          <a:blip r:embed="rId3">
            <a:alphaModFix/>
          </a:blip>
          <a:srcRect b="-31256" l="0" r="-13006" t="18250"/>
          <a:stretch/>
        </p:blipFill>
        <p:spPr>
          <a:xfrm>
            <a:off x="821800" y="1150750"/>
            <a:ext cx="2913055" cy="5727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Results</a:t>
            </a:r>
            <a:endParaRPr/>
          </a:p>
        </p:txBody>
      </p:sp>
      <p:sp>
        <p:nvSpPr>
          <p:cNvPr id="716" name="Google Shape;716;p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717" name="Google Shape;717;p97"/>
          <p:cNvPicPr preferRelativeResize="0"/>
          <p:nvPr/>
        </p:nvPicPr>
        <p:blipFill rotWithShape="1">
          <a:blip r:embed="rId3">
            <a:alphaModFix/>
          </a:blip>
          <a:srcRect b="0" l="0" r="0" t="0"/>
          <a:stretch/>
        </p:blipFill>
        <p:spPr>
          <a:xfrm>
            <a:off x="2104750" y="104500"/>
            <a:ext cx="4934500" cy="4934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Results - Automatic evaluation</a:t>
            </a:r>
            <a:endParaRPr/>
          </a:p>
        </p:txBody>
      </p:sp>
      <p:sp>
        <p:nvSpPr>
          <p:cNvPr id="723" name="Google Shape;723;p98"/>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800"/>
              <a:buChar char="●"/>
            </a:pPr>
            <a:r>
              <a:rPr lang="en"/>
              <a:t>NCP improves upon vanilla encoder-decoder models (ED+JC, ED+CC), irrespective of the copy mechanism being employed.</a:t>
            </a:r>
            <a:endParaRPr/>
          </a:p>
          <a:p>
            <a:pPr indent="-285750" lvl="0" marL="285750" rtl="0" algn="l">
              <a:lnSpc>
                <a:spcPct val="115000"/>
              </a:lnSpc>
              <a:spcBef>
                <a:spcPts val="1600"/>
              </a:spcBef>
              <a:spcAft>
                <a:spcPts val="0"/>
              </a:spcAft>
              <a:buSzPts val="1800"/>
              <a:buChar char="●"/>
            </a:pPr>
            <a:r>
              <a:rPr lang="en"/>
              <a:t>Overall, NCP+CC achieves best content selection and content ordering scores in terms of BLEU. </a:t>
            </a:r>
            <a:endParaRPr/>
          </a:p>
          <a:p>
            <a:pPr indent="-285750" lvl="0" marL="285750" rtl="0" algn="l">
              <a:lnSpc>
                <a:spcPct val="115000"/>
              </a:lnSpc>
              <a:spcBef>
                <a:spcPts val="1600"/>
              </a:spcBef>
              <a:spcAft>
                <a:spcPts val="1600"/>
              </a:spcAft>
              <a:buSzPts val="1800"/>
              <a:buChar char="●"/>
            </a:pPr>
            <a:r>
              <a:rPr lang="en"/>
              <a:t>Template-system obtains low BLEU and CS precision but scores high on CS recall and RG metrics. </a:t>
            </a:r>
            <a:endParaRPr/>
          </a:p>
        </p:txBody>
      </p:sp>
      <p:pic>
        <p:nvPicPr>
          <p:cNvPr id="724" name="Google Shape;724;p98"/>
          <p:cNvPicPr preferRelativeResize="0"/>
          <p:nvPr/>
        </p:nvPicPr>
        <p:blipFill rotWithShape="1">
          <a:blip r:embed="rId3">
            <a:alphaModFix/>
          </a:blip>
          <a:srcRect b="0" l="0" r="0" t="0"/>
          <a:stretch/>
        </p:blipFill>
        <p:spPr>
          <a:xfrm>
            <a:off x="4572000" y="1314306"/>
            <a:ext cx="4486543" cy="309273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Results - Human-based evaluation</a:t>
            </a:r>
            <a:endParaRPr/>
          </a:p>
        </p:txBody>
      </p:sp>
      <p:sp>
        <p:nvSpPr>
          <p:cNvPr id="730" name="Google Shape;730;p9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731" name="Google Shape;731;p99"/>
          <p:cNvPicPr preferRelativeResize="0"/>
          <p:nvPr/>
        </p:nvPicPr>
        <p:blipFill rotWithShape="1">
          <a:blip r:embed="rId3">
            <a:alphaModFix/>
          </a:blip>
          <a:srcRect b="0" l="0" r="0" t="0"/>
          <a:stretch/>
        </p:blipFill>
        <p:spPr>
          <a:xfrm>
            <a:off x="1519925" y="1363507"/>
            <a:ext cx="6104149" cy="285012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1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NLG / Data-to-text generation</a:t>
            </a:r>
            <a:endParaRPr/>
          </a:p>
        </p:txBody>
      </p:sp>
      <p:sp>
        <p:nvSpPr>
          <p:cNvPr id="737" name="Google Shape;737;p10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We have covered</a:t>
            </a:r>
            <a:endParaRPr/>
          </a:p>
          <a:p>
            <a:pPr indent="-342900" lvl="0" marL="457200" rtl="0" algn="l">
              <a:lnSpc>
                <a:spcPct val="115000"/>
              </a:lnSpc>
              <a:spcBef>
                <a:spcPts val="1600"/>
              </a:spcBef>
              <a:spcAft>
                <a:spcPts val="0"/>
              </a:spcAft>
              <a:buClr>
                <a:schemeClr val="dk1"/>
              </a:buClr>
              <a:buSzPts val="1800"/>
              <a:buChar char="●"/>
            </a:pPr>
            <a:r>
              <a:rPr lang="en">
                <a:solidFill>
                  <a:schemeClr val="dk1"/>
                </a:solidFill>
              </a:rPr>
              <a:t>Task definition and applications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Modular approaches &amp; Seq2seq models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Automatic evaluation &amp; human ratings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Benchmark datasets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SOTA end-to-end models enhanced with two modules architecture </a:t>
            </a:r>
            <a:endParaRPr>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1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Conclusions for Paper 3 &amp; 4</a:t>
            </a:r>
            <a:endParaRPr/>
          </a:p>
        </p:txBody>
      </p:sp>
      <p:sp>
        <p:nvSpPr>
          <p:cNvPr id="743" name="Google Shape;743;p1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200"/>
              </a:spcBef>
              <a:spcAft>
                <a:spcPts val="0"/>
              </a:spcAft>
              <a:buSzPts val="1800"/>
              <a:buChar char="●"/>
            </a:pPr>
            <a:r>
              <a:rPr lang="en"/>
              <a:t>All the neural models make significant improvement in terms of BLEU score</a:t>
            </a:r>
            <a:endParaRPr/>
          </a:p>
          <a:p>
            <a:pPr indent="-342900" lvl="0" marL="457200" rtl="0" algn="l">
              <a:lnSpc>
                <a:spcPct val="100000"/>
              </a:lnSpc>
              <a:spcBef>
                <a:spcPts val="1200"/>
              </a:spcBef>
              <a:spcAft>
                <a:spcPts val="0"/>
              </a:spcAft>
              <a:buSzPts val="1800"/>
              <a:buChar char="●"/>
            </a:pPr>
            <a:r>
              <a:rPr lang="en"/>
              <a:t>SOTA model with copying shows some improvement than baseline</a:t>
            </a:r>
            <a:endParaRPr/>
          </a:p>
          <a:p>
            <a:pPr indent="-342900" lvl="0" marL="457200" rtl="0" algn="l">
              <a:lnSpc>
                <a:spcPct val="100000"/>
              </a:lnSpc>
              <a:spcBef>
                <a:spcPts val="1200"/>
              </a:spcBef>
              <a:spcAft>
                <a:spcPts val="0"/>
              </a:spcAft>
              <a:buSzPts val="1800"/>
              <a:buChar char="●"/>
            </a:pPr>
            <a:r>
              <a:rPr lang="en"/>
              <a:t>However, there is </a:t>
            </a:r>
            <a:r>
              <a:rPr b="1" lang="en"/>
              <a:t>a signiﬁcant gap </a:t>
            </a:r>
            <a:r>
              <a:rPr lang="en"/>
              <a:t>between automatically generated summaries and human-authored ones.</a:t>
            </a:r>
            <a:endParaRPr/>
          </a:p>
          <a:p>
            <a:pPr indent="-342900" lvl="0" marL="457200" rtl="0" algn="l">
              <a:lnSpc>
                <a:spcPct val="100000"/>
              </a:lnSpc>
              <a:spcBef>
                <a:spcPts val="1200"/>
              </a:spcBef>
              <a:spcAft>
                <a:spcPts val="0"/>
              </a:spcAft>
              <a:buSzPts val="1800"/>
              <a:buChar char="●"/>
            </a:pPr>
            <a:r>
              <a:rPr lang="en"/>
              <a:t>Future research should focus further on generation problems that are relevant both to </a:t>
            </a:r>
            <a:r>
              <a:rPr b="1" lang="en"/>
              <a:t>content selection and surface realization.</a:t>
            </a:r>
            <a:endParaRPr/>
          </a:p>
          <a:p>
            <a:pPr indent="-228600" lvl="0" marL="457200" rtl="0" algn="l">
              <a:lnSpc>
                <a:spcPct val="100000"/>
              </a:lnSpc>
              <a:spcBef>
                <a:spcPts val="120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10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Related readings</a:t>
            </a:r>
            <a:endParaRPr/>
          </a:p>
        </p:txBody>
      </p:sp>
      <p:sp>
        <p:nvSpPr>
          <p:cNvPr id="749" name="Google Shape;749;p10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sz="1400">
                <a:solidFill>
                  <a:schemeClr val="dk1"/>
                </a:solidFill>
              </a:rPr>
              <a:t>Grounded language acquisition (text-data alignment)</a:t>
            </a:r>
            <a:endParaRPr b="1" sz="1400">
              <a:solidFill>
                <a:schemeClr val="dk1"/>
              </a:solidFill>
            </a:endParaRPr>
          </a:p>
          <a:p>
            <a:pPr indent="0" lvl="0" marL="0" rtl="0" algn="l">
              <a:lnSpc>
                <a:spcPct val="115000"/>
              </a:lnSpc>
              <a:spcBef>
                <a:spcPts val="0"/>
              </a:spcBef>
              <a:spcAft>
                <a:spcPts val="0"/>
              </a:spcAft>
              <a:buSzPts val="1800"/>
              <a:buNone/>
            </a:pPr>
            <a:r>
              <a:rPr lang="en" sz="1400" u="sng">
                <a:solidFill>
                  <a:schemeClr val="hlink"/>
                </a:solidFill>
                <a:hlinkClick r:id="rId3"/>
              </a:rPr>
              <a:t>Learning to Sportscast: A Test of Grounded Language Acquisition</a:t>
            </a:r>
            <a:r>
              <a:rPr lang="en" sz="1400">
                <a:solidFill>
                  <a:schemeClr val="dk1"/>
                </a:solidFill>
              </a:rPr>
              <a:t> (ICML, 2008)</a:t>
            </a:r>
            <a:endParaRPr sz="1400">
              <a:solidFill>
                <a:schemeClr val="dk1"/>
              </a:solidFill>
            </a:endParaRPr>
          </a:p>
          <a:p>
            <a:pPr indent="0" lvl="0" marL="0" rtl="0" algn="l">
              <a:lnSpc>
                <a:spcPct val="115000"/>
              </a:lnSpc>
              <a:spcBef>
                <a:spcPts val="0"/>
              </a:spcBef>
              <a:spcAft>
                <a:spcPts val="0"/>
              </a:spcAft>
              <a:buSzPts val="1800"/>
              <a:buNone/>
            </a:pPr>
            <a:r>
              <a:rPr lang="en" sz="1400" u="sng">
                <a:solidFill>
                  <a:schemeClr val="hlink"/>
                </a:solidFill>
                <a:hlinkClick r:id="rId4"/>
              </a:rPr>
              <a:t>Learning Semantic Correspondences with Less Supervision</a:t>
            </a:r>
            <a:r>
              <a:rPr lang="en" sz="1400">
                <a:solidFill>
                  <a:schemeClr val="dk1"/>
                </a:solidFill>
              </a:rPr>
              <a:t> (ACL, 2009)</a:t>
            </a:r>
            <a:endParaRPr sz="1400">
              <a:solidFill>
                <a:schemeClr val="dk1"/>
              </a:solidFill>
            </a:endParaRPr>
          </a:p>
          <a:p>
            <a:pPr indent="0" lvl="0" marL="0" rtl="0" algn="l">
              <a:lnSpc>
                <a:spcPct val="115000"/>
              </a:lnSpc>
              <a:spcBef>
                <a:spcPts val="0"/>
              </a:spcBef>
              <a:spcAft>
                <a:spcPts val="0"/>
              </a:spcAft>
              <a:buSzPts val="1800"/>
              <a:buNone/>
            </a:pPr>
            <a:r>
              <a:rPr lang="en" sz="1400" u="sng">
                <a:solidFill>
                  <a:schemeClr val="hlink"/>
                </a:solidFill>
                <a:hlinkClick r:id="rId5"/>
              </a:rPr>
              <a:t>Learning Latent Semantic Annotations for Grounding Natural Language to Structured Data </a:t>
            </a:r>
            <a:r>
              <a:rPr lang="en" sz="1400">
                <a:solidFill>
                  <a:schemeClr val="dk1"/>
                </a:solidFill>
              </a:rPr>
              <a:t>(EMNLP, 2018)</a:t>
            </a:r>
            <a:endParaRPr b="1" sz="1400">
              <a:solidFill>
                <a:schemeClr val="dk1"/>
              </a:solidFill>
            </a:endParaRPr>
          </a:p>
          <a:p>
            <a:pPr indent="0" lvl="0" marL="0" rtl="0" algn="l">
              <a:lnSpc>
                <a:spcPct val="115000"/>
              </a:lnSpc>
              <a:spcBef>
                <a:spcPts val="0"/>
              </a:spcBef>
              <a:spcAft>
                <a:spcPts val="0"/>
              </a:spcAft>
              <a:buSzPts val="1800"/>
              <a:buNone/>
            </a:pPr>
            <a:r>
              <a:t/>
            </a:r>
            <a:endParaRPr sz="1400">
              <a:solidFill>
                <a:schemeClr val="dk1"/>
              </a:solidFill>
            </a:endParaRPr>
          </a:p>
          <a:p>
            <a:pPr indent="0" lvl="0" marL="0" rtl="0" algn="l">
              <a:lnSpc>
                <a:spcPct val="115000"/>
              </a:lnSpc>
              <a:spcBef>
                <a:spcPts val="0"/>
              </a:spcBef>
              <a:spcAft>
                <a:spcPts val="0"/>
              </a:spcAft>
              <a:buSzPts val="1800"/>
              <a:buNone/>
            </a:pPr>
            <a:r>
              <a:rPr b="1" lang="en" sz="1400">
                <a:solidFill>
                  <a:schemeClr val="dk1"/>
                </a:solidFill>
              </a:rPr>
              <a:t>Generating creative text</a:t>
            </a:r>
            <a:endParaRPr b="1" sz="1400">
              <a:solidFill>
                <a:schemeClr val="dk1"/>
              </a:solidFill>
            </a:endParaRPr>
          </a:p>
          <a:p>
            <a:pPr indent="0" lvl="0" marL="0" rtl="0" algn="l">
              <a:lnSpc>
                <a:spcPct val="115000"/>
              </a:lnSpc>
              <a:spcBef>
                <a:spcPts val="0"/>
              </a:spcBef>
              <a:spcAft>
                <a:spcPts val="0"/>
              </a:spcAft>
              <a:buSzPts val="1800"/>
              <a:buNone/>
            </a:pPr>
            <a:r>
              <a:rPr lang="en" sz="1400" u="sng">
                <a:solidFill>
                  <a:schemeClr val="hlink"/>
                </a:solidFill>
                <a:hlinkClick r:id="rId6"/>
              </a:rPr>
              <a:t>Neural Text Generation in Stories Using Entity Representations as Context</a:t>
            </a:r>
            <a:r>
              <a:rPr lang="en" sz="1400">
                <a:solidFill>
                  <a:schemeClr val="dk1"/>
                </a:solidFill>
              </a:rPr>
              <a:t> (NAACL, 2018)</a:t>
            </a:r>
            <a:endParaRPr sz="1400">
              <a:solidFill>
                <a:schemeClr val="dk1"/>
              </a:solidFill>
            </a:endParaRPr>
          </a:p>
          <a:p>
            <a:pPr indent="0" lvl="0" marL="0" rtl="0" algn="l">
              <a:lnSpc>
                <a:spcPct val="115000"/>
              </a:lnSpc>
              <a:spcBef>
                <a:spcPts val="0"/>
              </a:spcBef>
              <a:spcAft>
                <a:spcPts val="0"/>
              </a:spcAft>
              <a:buSzPts val="1800"/>
              <a:buNone/>
            </a:pPr>
            <a:r>
              <a:rPr lang="en" sz="1400" u="sng">
                <a:solidFill>
                  <a:schemeClr val="hlink"/>
                </a:solidFill>
                <a:hlinkClick r:id="rId7"/>
              </a:rPr>
              <a:t>Hierarchical Neural Story Generation</a:t>
            </a:r>
            <a:r>
              <a:rPr lang="en" sz="1400">
                <a:solidFill>
                  <a:schemeClr val="dk1"/>
                </a:solidFill>
              </a:rPr>
              <a:t> (ACL, 2018)</a:t>
            </a:r>
            <a:endParaRPr b="1" sz="1400">
              <a:solidFill>
                <a:schemeClr val="dk1"/>
              </a:solidFill>
            </a:endParaRPr>
          </a:p>
          <a:p>
            <a:pPr indent="0" lvl="0" marL="0" rtl="0" algn="l">
              <a:lnSpc>
                <a:spcPct val="115000"/>
              </a:lnSpc>
              <a:spcBef>
                <a:spcPts val="0"/>
              </a:spcBef>
              <a:spcAft>
                <a:spcPts val="0"/>
              </a:spcAft>
              <a:buSzPts val="1800"/>
              <a:buNone/>
            </a:pPr>
            <a:r>
              <a:rPr lang="en" sz="1400" u="sng">
                <a:solidFill>
                  <a:schemeClr val="hlink"/>
                </a:solidFill>
                <a:hlinkClick r:id="rId8"/>
              </a:rPr>
              <a:t>A Survey on Intelligent Poetry Generation: Languages, Features, Techniques, Reutilisation and Evaluatio</a:t>
            </a:r>
            <a:r>
              <a:rPr lang="en" sz="1400">
                <a:solidFill>
                  <a:schemeClr val="dk1"/>
                </a:solidFill>
              </a:rPr>
              <a:t>n (2018)</a:t>
            </a:r>
            <a:endParaRPr sz="1400">
              <a:solidFill>
                <a:schemeClr val="dk1"/>
              </a:solidFill>
            </a:endParaRPr>
          </a:p>
          <a:p>
            <a:pPr indent="0" lvl="0" marL="0" rtl="0" algn="l">
              <a:lnSpc>
                <a:spcPct val="115000"/>
              </a:lnSpc>
              <a:spcBef>
                <a:spcPts val="0"/>
              </a:spcBef>
              <a:spcAft>
                <a:spcPts val="0"/>
              </a:spcAft>
              <a:buSzPts val="1800"/>
              <a:buNone/>
            </a:pPr>
            <a:r>
              <a:rPr lang="en" sz="1400" u="sng">
                <a:solidFill>
                  <a:schemeClr val="hlink"/>
                </a:solidFill>
                <a:hlinkClick r:id="rId9"/>
              </a:rPr>
              <a:t>Beyond Narrative Description: Generating Poetry from Images by Multi-Adversarial Training</a:t>
            </a:r>
            <a:r>
              <a:rPr lang="en" sz="1400">
                <a:solidFill>
                  <a:schemeClr val="dk1"/>
                </a:solidFill>
              </a:rPr>
              <a:t> (ACM Multimedia Best Paper, 2018)</a:t>
            </a:r>
            <a:endParaRPr b="1" sz="1400">
              <a:solidFill>
                <a:schemeClr val="dk1"/>
              </a:solidFill>
            </a:endParaRPr>
          </a:p>
          <a:p>
            <a:pPr indent="0" lvl="0" marL="0" rtl="0" algn="l">
              <a:lnSpc>
                <a:spcPct val="115000"/>
              </a:lnSpc>
              <a:spcBef>
                <a:spcPts val="0"/>
              </a:spcBef>
              <a:spcAft>
                <a:spcPts val="0"/>
              </a:spcAft>
              <a:buSzPts val="1800"/>
              <a:buNone/>
            </a:pPr>
            <a:r>
              <a:t/>
            </a:r>
            <a:endParaRPr sz="1400">
              <a:solidFill>
                <a:schemeClr val="dk1"/>
              </a:solidFill>
            </a:endParaRPr>
          </a:p>
          <a:p>
            <a:pPr indent="0" lvl="0" marL="0" rtl="0" algn="l">
              <a:lnSpc>
                <a:spcPct val="115000"/>
              </a:lnSpc>
              <a:spcBef>
                <a:spcPts val="0"/>
              </a:spcBef>
              <a:spcAft>
                <a:spcPts val="0"/>
              </a:spcAft>
              <a:buSzPts val="1800"/>
              <a:buNone/>
            </a:pPr>
            <a:r>
              <a:t/>
            </a:r>
            <a:endParaRPr b="1" sz="1400"/>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1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Discussion</a:t>
            </a:r>
            <a:endParaRPr/>
          </a:p>
        </p:txBody>
      </p:sp>
      <p:sp>
        <p:nvSpPr>
          <p:cNvPr id="755" name="Google Shape;755;p10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AutoNum type="arabicPeriod"/>
            </a:pPr>
            <a:r>
              <a:rPr lang="en">
                <a:solidFill>
                  <a:schemeClr val="dk1"/>
                </a:solidFill>
              </a:rPr>
              <a:t>In Paper 3, the proposed automatic metrics for evaluating content depend on a trained information extraction model, which is not interpretable and not generalizable to other domains. Do you think this is a reliable metric? Other ideas on content quality evaluation? </a:t>
            </a:r>
            <a:endParaRPr>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
                <a:solidFill>
                  <a:schemeClr val="dk1"/>
                </a:solidFill>
              </a:rPr>
              <a:t>Most of the automatic metrics are corpus-based, which fail to capture semantic similarity. Any thoughts on unsupervised metrics for language?</a:t>
            </a:r>
            <a:endParaRPr>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
                <a:solidFill>
                  <a:schemeClr val="dk1"/>
                </a:solidFill>
              </a:rPr>
              <a:t>Is end-to-end a good property? When do we prefer end-to-end / modular approaches? </a:t>
            </a:r>
            <a:endParaRPr>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
                <a:solidFill>
                  <a:schemeClr val="dk1"/>
                </a:solidFill>
              </a:rPr>
              <a:t>What have the models learned? Understanding the data or memorizing templates? </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NLG systems - BABYTALK (Reiter et al., 2008)</a:t>
            </a:r>
            <a:endParaRPr/>
          </a:p>
        </p:txBody>
      </p:sp>
      <p:pic>
        <p:nvPicPr>
          <p:cNvPr id="151" name="Google Shape;151;p32"/>
          <p:cNvPicPr preferRelativeResize="0"/>
          <p:nvPr/>
        </p:nvPicPr>
        <p:blipFill rotWithShape="1">
          <a:blip r:embed="rId3">
            <a:alphaModFix/>
          </a:blip>
          <a:srcRect b="0" l="0" r="0" t="0"/>
          <a:stretch/>
        </p:blipFill>
        <p:spPr>
          <a:xfrm>
            <a:off x="1627974" y="1466328"/>
            <a:ext cx="2054788" cy="2952340"/>
          </a:xfrm>
          <a:prstGeom prst="rect">
            <a:avLst/>
          </a:prstGeom>
          <a:noFill/>
          <a:ln>
            <a:noFill/>
          </a:ln>
        </p:spPr>
      </p:pic>
      <p:pic>
        <p:nvPicPr>
          <p:cNvPr id="152" name="Google Shape;152;p32"/>
          <p:cNvPicPr preferRelativeResize="0"/>
          <p:nvPr/>
        </p:nvPicPr>
        <p:blipFill rotWithShape="1">
          <a:blip r:embed="rId4">
            <a:alphaModFix/>
          </a:blip>
          <a:srcRect b="0" l="0" r="0" t="0"/>
          <a:stretch/>
        </p:blipFill>
        <p:spPr>
          <a:xfrm>
            <a:off x="3940081" y="1482264"/>
            <a:ext cx="3575943" cy="2952339"/>
          </a:xfrm>
          <a:prstGeom prst="rect">
            <a:avLst/>
          </a:prstGeom>
          <a:noFill/>
          <a:ln>
            <a:noFill/>
          </a:ln>
        </p:spPr>
      </p:pic>
      <p:sp>
        <p:nvSpPr>
          <p:cNvPr id="153" name="Google Shape;153;p32"/>
          <p:cNvSpPr txBox="1"/>
          <p:nvPr>
            <p:ph idx="1" type="body"/>
          </p:nvPr>
        </p:nvSpPr>
        <p:spPr>
          <a:xfrm>
            <a:off x="311700" y="9238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The system generates textual summaries of clinical data about babies.</a:t>
            </a:r>
            <a:endParaRPr/>
          </a:p>
        </p:txBody>
      </p:sp>
      <p:sp>
        <p:nvSpPr>
          <p:cNvPr id="154" name="Google Shape;154;p32"/>
          <p:cNvSpPr txBox="1"/>
          <p:nvPr/>
        </p:nvSpPr>
        <p:spPr>
          <a:xfrm>
            <a:off x="345100" y="4540338"/>
            <a:ext cx="86265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 sz="1000" u="none" cap="none" strike="noStrike">
                <a:solidFill>
                  <a:schemeClr val="dk2"/>
                </a:solidFill>
                <a:highlight>
                  <a:srgbClr val="FFFFFF"/>
                </a:highlight>
                <a:latin typeface="Arial"/>
                <a:ea typeface="Arial"/>
                <a:cs typeface="Arial"/>
                <a:sym typeface="Arial"/>
              </a:rPr>
              <a:t>Reiter, E., Gatt, A., Portet, F., &amp; Van Der Meulen, M. (2008, June). The importance of narrative and other lessons from an evaluation of an NLG system that summarises clinical data. In </a:t>
            </a:r>
            <a:r>
              <a:rPr b="0" i="1" lang="en" sz="1000" u="none" cap="none" strike="noStrike">
                <a:solidFill>
                  <a:schemeClr val="dk2"/>
                </a:solidFill>
                <a:highlight>
                  <a:srgbClr val="FFFFFF"/>
                </a:highlight>
                <a:latin typeface="Arial"/>
                <a:ea typeface="Arial"/>
                <a:cs typeface="Arial"/>
                <a:sym typeface="Arial"/>
              </a:rPr>
              <a:t>Proceedings of the Fifth International Natural Language Generation Conference</a:t>
            </a:r>
            <a:r>
              <a:rPr b="0" i="0" lang="en" sz="1000" u="none" cap="none" strike="noStrike">
                <a:solidFill>
                  <a:schemeClr val="dk2"/>
                </a:solidFill>
                <a:highlight>
                  <a:srgbClr val="FFFFFF"/>
                </a:highlight>
                <a:latin typeface="Arial"/>
                <a:ea typeface="Arial"/>
                <a:cs typeface="Arial"/>
                <a:sym typeface="Arial"/>
              </a:rPr>
              <a:t> (pp. 147-156). Association for Computational Linguistics.</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Google Shape;760;p1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References</a:t>
            </a:r>
            <a:endParaRPr/>
          </a:p>
        </p:txBody>
      </p:sp>
      <p:sp>
        <p:nvSpPr>
          <p:cNvPr id="761" name="Google Shape;761;p10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400" u="sng">
                <a:solidFill>
                  <a:schemeClr val="hlink"/>
                </a:solidFill>
                <a:hlinkClick r:id="rId3"/>
              </a:rPr>
              <a:t>https://ehudreiter.com/</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u="sng">
                <a:solidFill>
                  <a:schemeClr val="hlink"/>
                </a:solidFill>
                <a:hlinkClick r:id="rId4"/>
              </a:rPr>
              <a:t>http://www.statmt.org/book/slides/08-evaluation.pdf</a:t>
            </a:r>
            <a:endParaRPr sz="1400">
              <a:solidFill>
                <a:srgbClr val="1155CC"/>
              </a:solidFill>
            </a:endParaRPr>
          </a:p>
          <a:p>
            <a:pPr indent="0" lvl="0" marL="0" rtl="0" algn="l">
              <a:lnSpc>
                <a:spcPct val="115000"/>
              </a:lnSpc>
              <a:spcBef>
                <a:spcPts val="0"/>
              </a:spcBef>
              <a:spcAft>
                <a:spcPts val="0"/>
              </a:spcAft>
              <a:buSzPts val="1800"/>
              <a:buNone/>
            </a:pPr>
            <a:r>
              <a:rPr lang="en" sz="1400" u="sng">
                <a:solidFill>
                  <a:schemeClr val="hlink"/>
                </a:solidFill>
                <a:hlinkClick r:id="rId5"/>
              </a:rPr>
              <a:t>Survey of the State of the Art in Natural Language Generation</a:t>
            </a:r>
            <a:endParaRPr sz="1400"/>
          </a:p>
          <a:p>
            <a:pPr indent="0" lvl="0" marL="0" rtl="0" algn="l">
              <a:lnSpc>
                <a:spcPct val="115000"/>
              </a:lnSpc>
              <a:spcBef>
                <a:spcPts val="0"/>
              </a:spcBef>
              <a:spcAft>
                <a:spcPts val="0"/>
              </a:spcAft>
              <a:buSzPts val="1800"/>
              <a:buNone/>
            </a:pPr>
            <a:r>
              <a:rPr lang="en" sz="1400" u="sng">
                <a:solidFill>
                  <a:schemeClr val="hlink"/>
                </a:solidFill>
                <a:hlinkClick r:id="rId6"/>
              </a:rPr>
              <a:t>Re-evaluating the Role of BLEU in Machine Translation Research</a:t>
            </a:r>
            <a:r>
              <a:rPr lang="en" sz="1400">
                <a:solidFill>
                  <a:schemeClr val="dk1"/>
                </a:solidFill>
              </a:rPr>
              <a:t> </a:t>
            </a:r>
            <a:endParaRPr sz="1400">
              <a:solidFill>
                <a:schemeClr val="dk1"/>
              </a:solidFill>
            </a:endParaRPr>
          </a:p>
          <a:p>
            <a:pPr indent="0" lvl="0" marL="0" rtl="0" algn="l">
              <a:lnSpc>
                <a:spcPct val="115000"/>
              </a:lnSpc>
              <a:spcBef>
                <a:spcPts val="0"/>
              </a:spcBef>
              <a:spcAft>
                <a:spcPts val="0"/>
              </a:spcAft>
              <a:buSzPts val="1800"/>
              <a:buNone/>
            </a:pPr>
            <a:r>
              <a:rPr lang="en" sz="1400" u="sng">
                <a:solidFill>
                  <a:schemeClr val="hlink"/>
                </a:solidFill>
                <a:hlinkClick r:id="rId7"/>
              </a:rPr>
              <a:t>Towards an Automatic Turing Test: Learning to Evaluate Dialogue Responses</a:t>
            </a:r>
            <a:r>
              <a:rPr lang="en" sz="1400">
                <a:solidFill>
                  <a:schemeClr val="dk1"/>
                </a:solidFill>
              </a:rPr>
              <a:t> </a:t>
            </a:r>
            <a:endParaRPr sz="1400">
              <a:solidFill>
                <a:schemeClr val="dk1"/>
              </a:solidFill>
            </a:endParaRPr>
          </a:p>
          <a:p>
            <a:pPr indent="0" lvl="0" marL="0" rtl="0" algn="l">
              <a:lnSpc>
                <a:spcPct val="115000"/>
              </a:lnSpc>
              <a:spcBef>
                <a:spcPts val="0"/>
              </a:spcBef>
              <a:spcAft>
                <a:spcPts val="0"/>
              </a:spcAft>
              <a:buSzPts val="1800"/>
              <a:buNone/>
            </a:pPr>
            <a:r>
              <a:rPr lang="en" sz="1400" u="sng">
                <a:solidFill>
                  <a:schemeClr val="hlink"/>
                </a:solidFill>
                <a:hlinkClick r:id="rId8"/>
              </a:rPr>
              <a:t>A dataset and evaluation metrics for abstractive compression of sentences and short paragraphs</a:t>
            </a:r>
            <a:r>
              <a:rPr lang="en" sz="1400">
                <a:solidFill>
                  <a:schemeClr val="dk1"/>
                </a:solidFill>
              </a:rPr>
              <a:t> </a:t>
            </a:r>
            <a:endParaRPr sz="1400">
              <a:solidFill>
                <a:schemeClr val="dk1"/>
              </a:solidFill>
            </a:endParaRPr>
          </a:p>
          <a:p>
            <a:pPr indent="0" lvl="0" marL="0" rtl="0" algn="l">
              <a:lnSpc>
                <a:spcPct val="115000"/>
              </a:lnSpc>
              <a:spcBef>
                <a:spcPts val="0"/>
              </a:spcBef>
              <a:spcAft>
                <a:spcPts val="0"/>
              </a:spcAft>
              <a:buSzPts val="1800"/>
              <a:buNone/>
            </a:pPr>
            <a:r>
              <a:rPr lang="en" sz="1400" u="sng">
                <a:solidFill>
                  <a:schemeClr val="hlink"/>
                </a:solidFill>
                <a:hlinkClick r:id="rId9"/>
              </a:rPr>
              <a:t>An Investigation into the Validity of Some Metrics for Automatically Evaluating Natural Language Generation Systems</a:t>
            </a:r>
            <a:r>
              <a:rPr lang="en" sz="1400">
                <a:solidFill>
                  <a:schemeClr val="dk1"/>
                </a:solidFill>
              </a:rPr>
              <a:t> </a:t>
            </a:r>
            <a:endParaRPr sz="1400">
              <a:solidFill>
                <a:schemeClr val="dk1"/>
              </a:solidFill>
            </a:endParaRPr>
          </a:p>
          <a:p>
            <a:pPr indent="0" lvl="0" marL="0" rtl="0" algn="l">
              <a:lnSpc>
                <a:spcPct val="115000"/>
              </a:lnSpc>
              <a:spcBef>
                <a:spcPts val="0"/>
              </a:spcBef>
              <a:spcAft>
                <a:spcPts val="0"/>
              </a:spcAft>
              <a:buSzPts val="1800"/>
              <a:buNone/>
            </a:pPr>
            <a:r>
              <a:rPr lang="en" sz="1400" u="sng">
                <a:solidFill>
                  <a:schemeClr val="hlink"/>
                </a:solidFill>
                <a:hlinkClick r:id="rId10"/>
              </a:rPr>
              <a:t>Data-to-Text Generation with Content Selection and Planning</a:t>
            </a:r>
            <a:endParaRPr sz="1400"/>
          </a:p>
          <a:p>
            <a:pPr indent="0" lvl="0" marL="0" rtl="0" algn="l">
              <a:lnSpc>
                <a:spcPct val="115000"/>
              </a:lnSpc>
              <a:spcBef>
                <a:spcPts val="0"/>
              </a:spcBef>
              <a:spcAft>
                <a:spcPts val="0"/>
              </a:spcAft>
              <a:buSzPts val="1800"/>
              <a:buNone/>
            </a:pPr>
            <a:r>
              <a:rPr lang="en" sz="1400" u="sng">
                <a:solidFill>
                  <a:schemeClr val="hlink"/>
                </a:solidFill>
                <a:hlinkClick r:id="rId11"/>
              </a:rPr>
              <a:t>Challenges in Data-to-Document Generation</a:t>
            </a:r>
            <a:endParaRPr sz="1400"/>
          </a:p>
          <a:p>
            <a:pPr indent="0" lvl="0" marL="0" rtl="0" algn="l">
              <a:lnSpc>
                <a:spcPct val="115000"/>
              </a:lnSpc>
              <a:spcBef>
                <a:spcPts val="0"/>
              </a:spcBef>
              <a:spcAft>
                <a:spcPts val="0"/>
              </a:spcAft>
              <a:buSzPts val="1800"/>
              <a:buNone/>
            </a:pPr>
            <a:r>
              <a:rPr lang="en" sz="1400" u="sng">
                <a:solidFill>
                  <a:schemeClr val="hlink"/>
                </a:solidFill>
                <a:hlinkClick r:id="rId12"/>
              </a:rPr>
              <a:t>What to talk about and how? Selective Generation using LSTMs with Coarse-to-Fine Alignment</a:t>
            </a:r>
            <a:endParaRPr sz="1400"/>
          </a:p>
          <a:p>
            <a:pPr indent="0" lvl="0" marL="0" rtl="0" algn="l">
              <a:lnSpc>
                <a:spcPct val="115000"/>
              </a:lnSpc>
              <a:spcBef>
                <a:spcPts val="0"/>
              </a:spcBef>
              <a:spcAft>
                <a:spcPts val="0"/>
              </a:spcAft>
              <a:buClr>
                <a:schemeClr val="dk1"/>
              </a:buClr>
              <a:buSzPts val="1100"/>
              <a:buFont typeface="Arial"/>
              <a:buNone/>
            </a:pPr>
            <a:r>
              <a:rPr lang="en" sz="1400" u="sng">
                <a:solidFill>
                  <a:schemeClr val="hlink"/>
                </a:solidFill>
                <a:hlinkClick r:id="rId13"/>
              </a:rPr>
              <a:t>Neural Text Generation from Structured Data with Application to the Biography Domain</a:t>
            </a:r>
            <a:endParaRPr sz="1400"/>
          </a:p>
          <a:p>
            <a:pPr indent="0" lvl="0" marL="0" rtl="0" algn="l">
              <a:lnSpc>
                <a:spcPct val="115000"/>
              </a:lnSpc>
              <a:spcBef>
                <a:spcPts val="0"/>
              </a:spcBef>
              <a:spcAft>
                <a:spcPts val="1600"/>
              </a:spcAft>
              <a:buSzPts val="1800"/>
              <a:buNone/>
            </a:pPr>
            <a:r>
              <a:t/>
            </a:r>
            <a:endParaRPr>
              <a:solidFill>
                <a:srgbClr val="222222"/>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NLG systems - BABYTALK (Reiter et al., 2008)</a:t>
            </a:r>
            <a:endParaRPr/>
          </a:p>
        </p:txBody>
      </p:sp>
      <p:pic>
        <p:nvPicPr>
          <p:cNvPr id="160" name="Google Shape;160;p33"/>
          <p:cNvPicPr preferRelativeResize="0"/>
          <p:nvPr/>
        </p:nvPicPr>
        <p:blipFill rotWithShape="1">
          <a:blip r:embed="rId3">
            <a:alphaModFix/>
          </a:blip>
          <a:srcRect b="0" l="0" r="0" t="0"/>
          <a:stretch/>
        </p:blipFill>
        <p:spPr>
          <a:xfrm>
            <a:off x="2864500" y="1017725"/>
            <a:ext cx="3414997" cy="3820976"/>
          </a:xfrm>
          <a:prstGeom prst="rect">
            <a:avLst/>
          </a:prstGeom>
          <a:noFill/>
          <a:ln>
            <a:noFill/>
          </a:ln>
        </p:spPr>
      </p:pic>
      <p:sp>
        <p:nvSpPr>
          <p:cNvPr id="161" name="Google Shape;161;p33"/>
          <p:cNvSpPr txBox="1"/>
          <p:nvPr/>
        </p:nvSpPr>
        <p:spPr>
          <a:xfrm>
            <a:off x="345100" y="4596900"/>
            <a:ext cx="86265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 sz="1000" u="none" cap="none" strike="noStrike">
                <a:solidFill>
                  <a:schemeClr val="dk2"/>
                </a:solidFill>
                <a:highlight>
                  <a:srgbClr val="FFFFFF"/>
                </a:highlight>
                <a:latin typeface="Arial"/>
                <a:ea typeface="Arial"/>
                <a:cs typeface="Arial"/>
                <a:sym typeface="Arial"/>
              </a:rPr>
              <a:t>Reiter, E., Gatt, A., Portet, F., &amp; Van Der Meulen, M. (2008, June). The importance of narrative and other lessons from an evaluation of an NLG system that summarises clinical data. In </a:t>
            </a:r>
            <a:r>
              <a:rPr b="0" i="1" lang="en" sz="1000" u="none" cap="none" strike="noStrike">
                <a:solidFill>
                  <a:schemeClr val="dk2"/>
                </a:solidFill>
                <a:highlight>
                  <a:srgbClr val="FFFFFF"/>
                </a:highlight>
                <a:latin typeface="Arial"/>
                <a:ea typeface="Arial"/>
                <a:cs typeface="Arial"/>
                <a:sym typeface="Arial"/>
              </a:rPr>
              <a:t>Proceedings of the Fifth International Natural Language Generation Conference</a:t>
            </a:r>
            <a:r>
              <a:rPr b="0" i="0" lang="en" sz="1000" u="none" cap="none" strike="noStrike">
                <a:solidFill>
                  <a:schemeClr val="dk2"/>
                </a:solidFill>
                <a:highlight>
                  <a:srgbClr val="FFFFFF"/>
                </a:highlight>
                <a:latin typeface="Arial"/>
                <a:ea typeface="Arial"/>
                <a:cs typeface="Arial"/>
                <a:sym typeface="Arial"/>
              </a:rPr>
              <a:t> (pp. 147-156). Association for Computational Linguistics.</a:t>
            </a:r>
            <a:endParaRPr b="0" i="0" sz="1400" u="none" cap="none" strike="noStrike">
              <a:solidFill>
                <a:schemeClr val="dk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